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 id="2147483660" r:id="rId3"/>
  </p:sldMasterIdLst>
  <p:notesMasterIdLst>
    <p:notesMasterId r:id="rId117"/>
  </p:notesMasterIdLst>
  <p:sldIdLst>
    <p:sldId id="257" r:id="rId4"/>
    <p:sldId id="258" r:id="rId5"/>
    <p:sldId id="342" r:id="rId6"/>
    <p:sldId id="338" r:id="rId7"/>
    <p:sldId id="337" r:id="rId8"/>
    <p:sldId id="340" r:id="rId9"/>
    <p:sldId id="341"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308" r:id="rId25"/>
    <p:sldId id="309" r:id="rId26"/>
    <p:sldId id="311" r:id="rId27"/>
    <p:sldId id="312" r:id="rId28"/>
    <p:sldId id="313" r:id="rId29"/>
    <p:sldId id="314" r:id="rId30"/>
    <p:sldId id="321" r:id="rId31"/>
    <p:sldId id="322" r:id="rId32"/>
    <p:sldId id="323" r:id="rId33"/>
    <p:sldId id="324" r:id="rId34"/>
    <p:sldId id="325" r:id="rId35"/>
    <p:sldId id="326" r:id="rId36"/>
    <p:sldId id="315" r:id="rId37"/>
    <p:sldId id="316" r:id="rId38"/>
    <p:sldId id="317" r:id="rId39"/>
    <p:sldId id="318" r:id="rId40"/>
    <p:sldId id="319" r:id="rId41"/>
    <p:sldId id="273" r:id="rId42"/>
    <p:sldId id="327" r:id="rId43"/>
    <p:sldId id="329" r:id="rId44"/>
    <p:sldId id="328" r:id="rId45"/>
    <p:sldId id="330" r:id="rId46"/>
    <p:sldId id="331" r:id="rId47"/>
    <p:sldId id="334" r:id="rId48"/>
    <p:sldId id="274" r:id="rId49"/>
    <p:sldId id="275" r:id="rId50"/>
    <p:sldId id="276" r:id="rId51"/>
    <p:sldId id="277" r:id="rId52"/>
    <p:sldId id="278" r:id="rId53"/>
    <p:sldId id="279" r:id="rId54"/>
    <p:sldId id="280" r:id="rId55"/>
    <p:sldId id="281" r:id="rId56"/>
    <p:sldId id="282" r:id="rId57"/>
    <p:sldId id="283" r:id="rId58"/>
    <p:sldId id="284" r:id="rId59"/>
    <p:sldId id="285" r:id="rId60"/>
    <p:sldId id="286" r:id="rId61"/>
    <p:sldId id="287" r:id="rId62"/>
    <p:sldId id="288" r:id="rId63"/>
    <p:sldId id="289" r:id="rId64"/>
    <p:sldId id="290" r:id="rId65"/>
    <p:sldId id="291" r:id="rId66"/>
    <p:sldId id="292" r:id="rId67"/>
    <p:sldId id="293" r:id="rId68"/>
    <p:sldId id="294" r:id="rId69"/>
    <p:sldId id="295" r:id="rId70"/>
    <p:sldId id="296" r:id="rId71"/>
    <p:sldId id="301" r:id="rId72"/>
    <p:sldId id="302" r:id="rId73"/>
    <p:sldId id="303" r:id="rId74"/>
    <p:sldId id="304" r:id="rId75"/>
    <p:sldId id="305" r:id="rId76"/>
    <p:sldId id="306" r:id="rId77"/>
    <p:sldId id="307" r:id="rId78"/>
    <p:sldId id="297" r:id="rId79"/>
    <p:sldId id="298" r:id="rId80"/>
    <p:sldId id="299" r:id="rId81"/>
    <p:sldId id="300" r:id="rId82"/>
    <p:sldId id="336" r:id="rId83"/>
    <p:sldId id="343" r:id="rId84"/>
    <p:sldId id="335" r:id="rId85"/>
    <p:sldId id="344" r:id="rId86"/>
    <p:sldId id="346" r:id="rId87"/>
    <p:sldId id="348" r:id="rId88"/>
    <p:sldId id="347" r:id="rId89"/>
    <p:sldId id="345" r:id="rId90"/>
    <p:sldId id="349" r:id="rId91"/>
    <p:sldId id="350" r:id="rId92"/>
    <p:sldId id="351" r:id="rId93"/>
    <p:sldId id="352" r:id="rId94"/>
    <p:sldId id="353" r:id="rId95"/>
    <p:sldId id="354" r:id="rId96"/>
    <p:sldId id="355" r:id="rId97"/>
    <p:sldId id="356" r:id="rId98"/>
    <p:sldId id="357" r:id="rId99"/>
    <p:sldId id="358" r:id="rId100"/>
    <p:sldId id="359" r:id="rId101"/>
    <p:sldId id="361" r:id="rId102"/>
    <p:sldId id="360" r:id="rId103"/>
    <p:sldId id="363" r:id="rId104"/>
    <p:sldId id="364" r:id="rId105"/>
    <p:sldId id="365" r:id="rId106"/>
    <p:sldId id="366" r:id="rId107"/>
    <p:sldId id="367" r:id="rId108"/>
    <p:sldId id="368" r:id="rId109"/>
    <p:sldId id="369" r:id="rId110"/>
    <p:sldId id="370" r:id="rId111"/>
    <p:sldId id="371" r:id="rId112"/>
    <p:sldId id="372" r:id="rId113"/>
    <p:sldId id="373" r:id="rId114"/>
    <p:sldId id="374" r:id="rId115"/>
    <p:sldId id="362" r:id="rId1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E8D760B-0CE9-4674-8C77-C8D44CAD0EF1}">
          <p14:sldIdLst>
            <p14:sldId id="257"/>
            <p14:sldId id="258"/>
            <p14:sldId id="342"/>
            <p14:sldId id="338"/>
            <p14:sldId id="337"/>
            <p14:sldId id="340"/>
            <p14:sldId id="341"/>
          </p14:sldIdLst>
        </p14:section>
        <p14:section name="What are Microservices?" id="{1228B8D6-5D09-4B77-8D7A-4600174B794E}">
          <p14:sldIdLst>
            <p14:sldId id="259"/>
            <p14:sldId id="260"/>
            <p14:sldId id="261"/>
            <p14:sldId id="262"/>
            <p14:sldId id="263"/>
            <p14:sldId id="264"/>
            <p14:sldId id="265"/>
            <p14:sldId id="266"/>
            <p14:sldId id="267"/>
            <p14:sldId id="268"/>
            <p14:sldId id="269"/>
            <p14:sldId id="270"/>
            <p14:sldId id="271"/>
            <p14:sldId id="272"/>
          </p14:sldIdLst>
        </p14:section>
        <p14:section name="REST" id="{A978F1E3-CA6E-4F2B-B2DC-8481FD7DC054}">
          <p14:sldIdLst>
            <p14:sldId id="308"/>
            <p14:sldId id="309"/>
            <p14:sldId id="311"/>
            <p14:sldId id="312"/>
            <p14:sldId id="313"/>
            <p14:sldId id="314"/>
            <p14:sldId id="321"/>
            <p14:sldId id="322"/>
            <p14:sldId id="323"/>
            <p14:sldId id="324"/>
            <p14:sldId id="325"/>
            <p14:sldId id="326"/>
            <p14:sldId id="315"/>
            <p14:sldId id="316"/>
            <p14:sldId id="317"/>
            <p14:sldId id="318"/>
            <p14:sldId id="319"/>
          </p14:sldIdLst>
        </p14:section>
        <p14:section name="What is Serverless?" id="{0727F054-927E-4560-A012-1990D2526BFE}">
          <p14:sldIdLst>
            <p14:sldId id="273"/>
            <p14:sldId id="327"/>
            <p14:sldId id="329"/>
            <p14:sldId id="328"/>
            <p14:sldId id="330"/>
            <p14:sldId id="331"/>
            <p14:sldId id="334"/>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Lst>
        </p14:section>
        <p14:section name="Serverless vs Containers" id="{23594753-1ED6-4DA8-B10C-BB1CA306FAE5}">
          <p14:sldIdLst>
            <p14:sldId id="301"/>
            <p14:sldId id="302"/>
            <p14:sldId id="303"/>
            <p14:sldId id="304"/>
            <p14:sldId id="305"/>
            <p14:sldId id="306"/>
            <p14:sldId id="307"/>
          </p14:sldIdLst>
        </p14:section>
        <p14:section name="Function-as-a-Service (FaaS)" id="{183F3F28-E890-4D93-99A0-B9BD12F933EF}">
          <p14:sldIdLst>
            <p14:sldId id="297"/>
            <p14:sldId id="298"/>
            <p14:sldId id="299"/>
            <p14:sldId id="300"/>
            <p14:sldId id="336"/>
            <p14:sldId id="343"/>
          </p14:sldIdLst>
        </p14:section>
        <p14:section name="Azure Functions" id="{6B370118-A098-419E-8A28-0108B711EA7C}">
          <p14:sldIdLst>
            <p14:sldId id="335"/>
            <p14:sldId id="344"/>
            <p14:sldId id="346"/>
            <p14:sldId id="348"/>
            <p14:sldId id="347"/>
            <p14:sldId id="345"/>
            <p14:sldId id="349"/>
            <p14:sldId id="350"/>
            <p14:sldId id="351"/>
            <p14:sldId id="352"/>
            <p14:sldId id="353"/>
            <p14:sldId id="354"/>
          </p14:sldIdLst>
        </p14:section>
        <p14:section name="Code Walkthrough" id="{57CC542A-A152-4A6B-9C02-A5E84BEEE351}">
          <p14:sldIdLst>
            <p14:sldId id="355"/>
            <p14:sldId id="356"/>
            <p14:sldId id="357"/>
            <p14:sldId id="358"/>
            <p14:sldId id="359"/>
            <p14:sldId id="361"/>
            <p14:sldId id="360"/>
            <p14:sldId id="363"/>
            <p14:sldId id="364"/>
            <p14:sldId id="365"/>
            <p14:sldId id="366"/>
          </p14:sldIdLst>
        </p14:section>
        <p14:section name="Best Practices" id="{3E5FEA27-CF14-4AC9-B2BC-42EDB6464F24}">
          <p14:sldIdLst>
            <p14:sldId id="367"/>
            <p14:sldId id="368"/>
            <p14:sldId id="369"/>
            <p14:sldId id="370"/>
            <p14:sldId id="371"/>
            <p14:sldId id="372"/>
            <p14:sldId id="373"/>
            <p14:sldId id="374"/>
          </p14:sldIdLst>
        </p14:section>
        <p14:section name="Thank You" id="{AE605932-4D23-4FF8-8C18-1084F385D236}">
          <p14:sldIdLst>
            <p14:sldId id="3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C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5" autoAdjust="0"/>
    <p:restoredTop sz="66627" autoAdjust="0"/>
  </p:normalViewPr>
  <p:slideViewPr>
    <p:cSldViewPr snapToGrid="0">
      <p:cViewPr varScale="1">
        <p:scale>
          <a:sx n="75" d="100"/>
          <a:sy n="75" d="100"/>
        </p:scale>
        <p:origin x="195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notesMaster" Target="notesMasters/notesMaster1.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presProps" Target="presProp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viewProps" Target="viewProps.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tableStyles" Target="tableStyles.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3CDF63-7BE6-4E5C-9878-9A4374829733}" type="datetimeFigureOut">
              <a:rPr lang="en-US" smtClean="0"/>
              <a:t>11/1/2022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66CD00-7841-4EFA-B0F7-5D43A28B1B59}" type="slidenum">
              <a:rPr lang="en-US" smtClean="0"/>
              <a:t>‹#›</a:t>
            </a:fld>
            <a:endParaRPr lang="en-US"/>
          </a:p>
        </p:txBody>
      </p:sp>
    </p:spTree>
    <p:extLst>
      <p:ext uri="{BB962C8B-B14F-4D97-AF65-F5344CB8AC3E}">
        <p14:creationId xmlns:p14="http://schemas.microsoft.com/office/powerpoint/2010/main" val="1093363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2</a:t>
            </a:fld>
            <a:endParaRPr lang="en-US"/>
          </a:p>
        </p:txBody>
      </p:sp>
    </p:spTree>
    <p:extLst>
      <p:ext uri="{BB962C8B-B14F-4D97-AF65-F5344CB8AC3E}">
        <p14:creationId xmlns:p14="http://schemas.microsoft.com/office/powerpoint/2010/main" val="2845376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a:t>
            </a:r>
          </a:p>
          <a:p>
            <a:r>
              <a:rPr lang="en-US" dirty="0"/>
              <a:t>Microservices increase agility putting new feature sin production and adding business value to solutions, as the deployment of small and independent modules requires much less time and several teams can be working on different services at the same time, reducing development time and simplifying deployment.</a:t>
            </a:r>
          </a:p>
          <a:p>
            <a:endParaRPr lang="en-US" dirty="0"/>
          </a:p>
          <a:p>
            <a:r>
              <a:rPr lang="en-US" dirty="0"/>
              <a:t>Resilience</a:t>
            </a:r>
          </a:p>
          <a:p>
            <a:r>
              <a:rPr lang="en-US" dirty="0"/>
              <a:t>Because the application is divided up, one part of the application breaking or crashing does not (should not) necessarily affect the rest of the application.</a:t>
            </a:r>
          </a:p>
          <a:p>
            <a:endParaRPr lang="en-US" dirty="0"/>
          </a:p>
          <a:p>
            <a:r>
              <a:rPr lang="en-US" dirty="0"/>
              <a:t>Each of the services can be managed independently, isolated potential problem areas to individual services, and replacing or retiring services when deprecated or unused without affecting the overall structure and functionality.</a:t>
            </a:r>
          </a:p>
          <a:p>
            <a:endParaRPr lang="en-US" dirty="0"/>
          </a:p>
          <a:p>
            <a:r>
              <a:rPr lang="en-US" dirty="0"/>
              <a:t>Scalability</a:t>
            </a:r>
          </a:p>
          <a:p>
            <a:r>
              <a:rPr lang="en-US" dirty="0"/>
              <a:t>Instead of scaling the entire application, only the microservices that receive a great deal of usage can be scaled.</a:t>
            </a:r>
          </a:p>
          <a:p>
            <a:endParaRPr lang="en-US" dirty="0"/>
          </a:p>
          <a:p>
            <a:r>
              <a:rPr lang="en-US" dirty="0"/>
              <a:t>The independent microservices modules and their related services can be individually and automatically scaled based on their respective demands without impacting the application’s overall performance.  The ability to independently scale removes the need to scale the entire app up or down, potentially saving costs and reducing downtime.</a:t>
            </a:r>
          </a:p>
          <a:p>
            <a:endParaRPr lang="en-US" dirty="0"/>
          </a:p>
          <a:p>
            <a:r>
              <a:rPr lang="en-US" dirty="0"/>
              <a:t>Maintainability</a:t>
            </a:r>
          </a:p>
          <a:p>
            <a:r>
              <a:rPr lang="en-US" dirty="0"/>
              <a:t>Features can be rolled out or updated one at a time, instead of updating the entire stack.</a:t>
            </a:r>
          </a:p>
          <a:p>
            <a:endParaRPr lang="en-US" dirty="0"/>
          </a:p>
          <a:p>
            <a:r>
              <a:rPr lang="en-US" dirty="0"/>
              <a:t>Flexibility</a:t>
            </a:r>
          </a:p>
          <a:p>
            <a:r>
              <a:rPr lang="en-US" dirty="0"/>
              <a:t>Microservices can be written in different languages and each have their own libraries.</a:t>
            </a:r>
          </a:p>
          <a:p>
            <a:endParaRPr lang="en-US" dirty="0"/>
          </a:p>
          <a:p>
            <a:r>
              <a:rPr lang="en-US" dirty="0"/>
              <a:t>Microservice solutions let development teams use the best deployment approach, language, platform and programming model for each service, providing flexibility in choosing technologies and tools.</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20</a:t>
            </a:fld>
            <a:endParaRPr lang="en-US"/>
          </a:p>
        </p:txBody>
      </p:sp>
    </p:spTree>
    <p:extLst>
      <p:ext uri="{BB962C8B-B14F-4D97-AF65-F5344CB8AC3E}">
        <p14:creationId xmlns:p14="http://schemas.microsoft.com/office/powerpoint/2010/main" val="31271405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a:t>
            </a:r>
          </a:p>
          <a:p>
            <a:r>
              <a:rPr lang="en-US" dirty="0"/>
              <a:t>Microservices increase agility putting new feature sin production and adding business value to solutions, as the deployment of small and independent modules requires much less time and several teams can be working on different services at the same time, reducing development time and simplifying deployment.</a:t>
            </a:r>
          </a:p>
          <a:p>
            <a:endParaRPr lang="en-US" dirty="0"/>
          </a:p>
          <a:p>
            <a:r>
              <a:rPr lang="en-US" dirty="0"/>
              <a:t>Resilience</a:t>
            </a:r>
          </a:p>
          <a:p>
            <a:r>
              <a:rPr lang="en-US" dirty="0"/>
              <a:t>Because the application is divided up, one part of the application breaking or crashing does not (should not) necessarily affect the rest of the application.</a:t>
            </a:r>
          </a:p>
          <a:p>
            <a:endParaRPr lang="en-US" dirty="0"/>
          </a:p>
          <a:p>
            <a:r>
              <a:rPr lang="en-US" dirty="0"/>
              <a:t>Each of the services can be managed independently, isolated potential problem areas to individual services, and replacing or retiring services when deprecated or unused without affecting the overall structure and functionality.</a:t>
            </a:r>
          </a:p>
          <a:p>
            <a:endParaRPr lang="en-US" dirty="0"/>
          </a:p>
          <a:p>
            <a:r>
              <a:rPr lang="en-US" dirty="0"/>
              <a:t>Scalability</a:t>
            </a:r>
          </a:p>
          <a:p>
            <a:r>
              <a:rPr lang="en-US" dirty="0"/>
              <a:t>Instead of scaling the entire application, only the microservices that receive a great deal of usage can be scaled.</a:t>
            </a:r>
          </a:p>
          <a:p>
            <a:endParaRPr lang="en-US" dirty="0"/>
          </a:p>
          <a:p>
            <a:r>
              <a:rPr lang="en-US" dirty="0"/>
              <a:t>The independent microservices modules and their related services can be individually and automatically scaled based on their respective demands without impacting the application’s overall performance.  The ability to independently scale removes the need to scale the entire app up or down, potentially saving costs and reducing downtime.</a:t>
            </a:r>
          </a:p>
          <a:p>
            <a:endParaRPr lang="en-US" dirty="0"/>
          </a:p>
          <a:p>
            <a:r>
              <a:rPr lang="en-US" dirty="0"/>
              <a:t>Maintainability</a:t>
            </a:r>
          </a:p>
          <a:p>
            <a:r>
              <a:rPr lang="en-US" dirty="0"/>
              <a:t>Features can be rolled out or updated one at a time, instead of updating the entire stack.</a:t>
            </a:r>
          </a:p>
          <a:p>
            <a:endParaRPr lang="en-US" dirty="0"/>
          </a:p>
          <a:p>
            <a:r>
              <a:rPr lang="en-US" dirty="0"/>
              <a:t>Flexibility</a:t>
            </a:r>
          </a:p>
          <a:p>
            <a:r>
              <a:rPr lang="en-US" dirty="0"/>
              <a:t>Microservices can be written in different languages and each have their own libraries.</a:t>
            </a:r>
          </a:p>
          <a:p>
            <a:endParaRPr lang="en-US" dirty="0"/>
          </a:p>
          <a:p>
            <a:r>
              <a:rPr lang="en-US" dirty="0"/>
              <a:t>Microservice solutions let development teams use the best deployment approach, language, platform and programming model for each service, providing flexibility in choosing technologies and tools.</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21</a:t>
            </a:fld>
            <a:endParaRPr lang="en-US"/>
          </a:p>
        </p:txBody>
      </p:sp>
    </p:spTree>
    <p:extLst>
      <p:ext uri="{BB962C8B-B14F-4D97-AF65-F5344CB8AC3E}">
        <p14:creationId xmlns:p14="http://schemas.microsoft.com/office/powerpoint/2010/main" val="3275611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RE</a:t>
            </a:r>
            <a:r>
              <a:rPr lang="en-US" dirty="0" err="1"/>
              <a:t>presentational</a:t>
            </a:r>
            <a:r>
              <a:rPr lang="en-US" dirty="0"/>
              <a:t> </a:t>
            </a:r>
            <a:r>
              <a:rPr lang="en-US" b="1" dirty="0"/>
              <a:t>S</a:t>
            </a:r>
            <a:r>
              <a:rPr lang="en-US" dirty="0"/>
              <a:t>tate </a:t>
            </a:r>
            <a:r>
              <a:rPr lang="en-US" b="1" dirty="0"/>
              <a:t>T</a:t>
            </a:r>
            <a:r>
              <a:rPr lang="en-US" dirty="0"/>
              <a:t>ransfer (REST) is an architectural style that defines a set of constraints to be used for creating web services.</a:t>
            </a:r>
          </a:p>
        </p:txBody>
      </p:sp>
      <p:sp>
        <p:nvSpPr>
          <p:cNvPr id="4" name="Slide Number Placeholder 3"/>
          <p:cNvSpPr>
            <a:spLocks noGrp="1"/>
          </p:cNvSpPr>
          <p:nvPr>
            <p:ph type="sldNum" sz="quarter" idx="5"/>
          </p:nvPr>
        </p:nvSpPr>
        <p:spPr/>
        <p:txBody>
          <a:bodyPr/>
          <a:lstStyle/>
          <a:p>
            <a:fld id="{B366CD00-7841-4EFA-B0F7-5D43A28B1B59}" type="slidenum">
              <a:rPr lang="en-US" smtClean="0"/>
              <a:t>23</a:t>
            </a:fld>
            <a:endParaRPr lang="en-US"/>
          </a:p>
        </p:txBody>
      </p:sp>
    </p:spTree>
    <p:extLst>
      <p:ext uri="{BB962C8B-B14F-4D97-AF65-F5344CB8AC3E}">
        <p14:creationId xmlns:p14="http://schemas.microsoft.com/office/powerpoint/2010/main" val="3994718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term was introduced and defined in 2000 by Roy Fielding in his doctoral dissertation.</a:t>
            </a:r>
          </a:p>
          <a:p>
            <a:endParaRPr lang="en-US" b="0" dirty="0"/>
          </a:p>
          <a:p>
            <a:r>
              <a:rPr lang="en-US" b="0" dirty="0"/>
              <a:t>The term is intended to evoke an image of how a well-designed Web application behaves: it is a network of Web resources (a virtual state machine) where the user advanced through the application by selecting links, resulting in the next resource’s representation (the next application state) being transferred to the client and rendered for the user.</a:t>
            </a:r>
          </a:p>
        </p:txBody>
      </p:sp>
      <p:sp>
        <p:nvSpPr>
          <p:cNvPr id="4" name="Slide Number Placeholder 3"/>
          <p:cNvSpPr>
            <a:spLocks noGrp="1"/>
          </p:cNvSpPr>
          <p:nvPr>
            <p:ph type="sldNum" sz="quarter" idx="5"/>
          </p:nvPr>
        </p:nvSpPr>
        <p:spPr/>
        <p:txBody>
          <a:bodyPr/>
          <a:lstStyle/>
          <a:p>
            <a:fld id="{B366CD00-7841-4EFA-B0F7-5D43A28B1B59}" type="slidenum">
              <a:rPr lang="en-US" smtClean="0"/>
              <a:t>24</a:t>
            </a:fld>
            <a:endParaRPr lang="en-US"/>
          </a:p>
        </p:txBody>
      </p:sp>
    </p:spTree>
    <p:extLst>
      <p:ext uri="{BB962C8B-B14F-4D97-AF65-F5344CB8AC3E}">
        <p14:creationId xmlns:p14="http://schemas.microsoft.com/office/powerpoint/2010/main" val="788133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term was introduced and defined in 2000 by Roy Fielding in his doctoral dissertation.</a:t>
            </a:r>
          </a:p>
          <a:p>
            <a:endParaRPr lang="en-US" b="0" dirty="0"/>
          </a:p>
          <a:p>
            <a:r>
              <a:rPr lang="en-US" b="0" dirty="0"/>
              <a:t>The term is intended to evoke an image of how a well-designed Web application behaves: it is a network of Web resources (a virtual state machine) where the user advances through the application by selecting links, resulting in the next resource’s representation (the next application state) being transferred to the client and rendered for the user.</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25</a:t>
            </a:fld>
            <a:endParaRPr lang="en-US"/>
          </a:p>
        </p:txBody>
      </p:sp>
    </p:spTree>
    <p:extLst>
      <p:ext uri="{BB962C8B-B14F-4D97-AF65-F5344CB8AC3E}">
        <p14:creationId xmlns:p14="http://schemas.microsoft.com/office/powerpoint/2010/main" val="4103560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term was introduced and defined in 2000 by Roy Fielding in his doctoral dissertation.</a:t>
            </a:r>
          </a:p>
          <a:p>
            <a:endParaRPr lang="en-US" b="0" dirty="0"/>
          </a:p>
          <a:p>
            <a:r>
              <a:rPr lang="en-US" b="0" dirty="0"/>
              <a:t>The term is intended to evoke an image of how a well-designed Web application behaves: it is a network of Web resources (a virtual state machine) where the user advanced through the application by selecting links, resulting in the next resource’s representation (the next application state) being transferred to the client and rendered for the user.</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26</a:t>
            </a:fld>
            <a:endParaRPr lang="en-US"/>
          </a:p>
        </p:txBody>
      </p:sp>
    </p:spTree>
    <p:extLst>
      <p:ext uri="{BB962C8B-B14F-4D97-AF65-F5344CB8AC3E}">
        <p14:creationId xmlns:p14="http://schemas.microsoft.com/office/powerpoint/2010/main" val="2168564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Screen:  Some API principles, such as SOAP or XML-RPC, impose a strict framework on developers.  But REST APIs can be developed using virtually any programming language and support a variety of data formats.</a:t>
            </a:r>
          </a:p>
        </p:txBody>
      </p:sp>
      <p:sp>
        <p:nvSpPr>
          <p:cNvPr id="4" name="Slide Number Placeholder 3"/>
          <p:cNvSpPr>
            <a:spLocks noGrp="1"/>
          </p:cNvSpPr>
          <p:nvPr>
            <p:ph type="sldNum" sz="quarter" idx="5"/>
          </p:nvPr>
        </p:nvSpPr>
        <p:spPr/>
        <p:txBody>
          <a:bodyPr/>
          <a:lstStyle/>
          <a:p>
            <a:fld id="{B366CD00-7841-4EFA-B0F7-5D43A28B1B59}" type="slidenum">
              <a:rPr lang="en-US" smtClean="0"/>
              <a:t>27</a:t>
            </a:fld>
            <a:endParaRPr lang="en-US"/>
          </a:p>
        </p:txBody>
      </p:sp>
    </p:spTree>
    <p:extLst>
      <p:ext uri="{BB962C8B-B14F-4D97-AF65-F5344CB8AC3E}">
        <p14:creationId xmlns:p14="http://schemas.microsoft.com/office/powerpoint/2010/main" val="982521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only requirement is that they align to the following six architectural constraints</a:t>
            </a:r>
          </a:p>
          <a:p>
            <a:endParaRPr lang="en-US" dirty="0"/>
          </a:p>
          <a:p>
            <a:r>
              <a:rPr lang="en-US" b="1" u="sng" dirty="0"/>
              <a:t>Client-Server Architecture / Decoupling</a:t>
            </a:r>
          </a:p>
          <a:p>
            <a:r>
              <a:rPr lang="en-US" b="0" u="none" dirty="0"/>
              <a:t>In REST API design, client and server applications must be completely independent of each other.  The only information the client application should know is the URI of the requested resource; it cannot interact with the server application in any other way.  Similarly, a sever application should not modify the client application other than passing it the requested data via HTTP.</a:t>
            </a:r>
          </a:p>
          <a:p>
            <a:endParaRPr lang="en-US" b="0" u="none" dirty="0"/>
          </a:p>
          <a:p>
            <a:r>
              <a:rPr lang="en-US" b="0" u="none" dirty="0"/>
              <a:t>Separation simplifies the server component, improving scalability; but more importantly, it allows components to evolve independently.</a:t>
            </a:r>
          </a:p>
        </p:txBody>
      </p:sp>
      <p:sp>
        <p:nvSpPr>
          <p:cNvPr id="4" name="Slide Number Placeholder 3"/>
          <p:cNvSpPr>
            <a:spLocks noGrp="1"/>
          </p:cNvSpPr>
          <p:nvPr>
            <p:ph type="sldNum" sz="quarter" idx="5"/>
          </p:nvPr>
        </p:nvSpPr>
        <p:spPr/>
        <p:txBody>
          <a:bodyPr/>
          <a:lstStyle/>
          <a:p>
            <a:fld id="{B366CD00-7841-4EFA-B0F7-5D43A28B1B59}" type="slidenum">
              <a:rPr lang="en-US" smtClean="0"/>
              <a:t>28</a:t>
            </a:fld>
            <a:endParaRPr lang="en-US"/>
          </a:p>
        </p:txBody>
      </p:sp>
    </p:spTree>
    <p:extLst>
      <p:ext uri="{BB962C8B-B14F-4D97-AF65-F5344CB8AC3E}">
        <p14:creationId xmlns:p14="http://schemas.microsoft.com/office/powerpoint/2010/main" val="2723303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err="1"/>
              <a:t>Statlessness</a:t>
            </a:r>
            <a:endParaRPr lang="en-US" b="1" u="sng" dirty="0"/>
          </a:p>
          <a:p>
            <a:r>
              <a:rPr lang="en-US" b="0" u="none" dirty="0"/>
              <a:t>REST APIs are stateless, meaning that each request needs to include all the information necessary for processing it.  In other words, REST APIs do not require any server-side sessions.  Server applications are not allowed to store any data related to a client request.</a:t>
            </a:r>
          </a:p>
          <a:p>
            <a:endParaRPr lang="en-US" b="0" u="none" dirty="0"/>
          </a:p>
          <a:p>
            <a:r>
              <a:rPr lang="en-US" b="0" u="none" dirty="0"/>
              <a:t>This property of statelessness, make RESTful APIs ideal in high volume applications and increases performance by removing sever load caused by the retention of session information.</a:t>
            </a:r>
          </a:p>
        </p:txBody>
      </p:sp>
      <p:sp>
        <p:nvSpPr>
          <p:cNvPr id="4" name="Slide Number Placeholder 3"/>
          <p:cNvSpPr>
            <a:spLocks noGrp="1"/>
          </p:cNvSpPr>
          <p:nvPr>
            <p:ph type="sldNum" sz="quarter" idx="5"/>
          </p:nvPr>
        </p:nvSpPr>
        <p:spPr/>
        <p:txBody>
          <a:bodyPr/>
          <a:lstStyle/>
          <a:p>
            <a:fld id="{B366CD00-7841-4EFA-B0F7-5D43A28B1B59}" type="slidenum">
              <a:rPr lang="en-US" smtClean="0"/>
              <a:t>29</a:t>
            </a:fld>
            <a:endParaRPr lang="en-US"/>
          </a:p>
        </p:txBody>
      </p:sp>
    </p:spTree>
    <p:extLst>
      <p:ext uri="{BB962C8B-B14F-4D97-AF65-F5344CB8AC3E}">
        <p14:creationId xmlns:p14="http://schemas.microsoft.com/office/powerpoint/2010/main" val="4097888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err="1"/>
              <a:t>Cacheability</a:t>
            </a:r>
            <a:endParaRPr lang="en-US" b="1" u="sng" dirty="0"/>
          </a:p>
          <a:p>
            <a:r>
              <a:rPr lang="en-US" b="0" u="none" dirty="0"/>
              <a:t>When possible, resources should be cacheable on the client or server side.  Server responses also need to contain information about whether caching allowed for the delivered resource.  The goal is to improve performance on the client side, while increasing scalability on the sever side.</a:t>
            </a:r>
          </a:p>
          <a:p>
            <a:endParaRPr lang="en-US" b="0" u="none" dirty="0"/>
          </a:p>
          <a:p>
            <a:r>
              <a:rPr lang="en-US" b="0" i="0" dirty="0">
                <a:solidFill>
                  <a:srgbClr val="202122"/>
                </a:solidFill>
                <a:effectLst/>
                <a:latin typeface="Arial" panose="020B0604020202020204" pitchFamily="34" charset="0"/>
              </a:rPr>
              <a:t>Well-managed caching partially or completely eliminates some client–server interactions, further improving scalability and performance</a:t>
            </a:r>
            <a:endParaRPr lang="en-US" b="0" u="none" dirty="0"/>
          </a:p>
        </p:txBody>
      </p:sp>
      <p:sp>
        <p:nvSpPr>
          <p:cNvPr id="4" name="Slide Number Placeholder 3"/>
          <p:cNvSpPr>
            <a:spLocks noGrp="1"/>
          </p:cNvSpPr>
          <p:nvPr>
            <p:ph type="sldNum" sz="quarter" idx="5"/>
          </p:nvPr>
        </p:nvSpPr>
        <p:spPr/>
        <p:txBody>
          <a:bodyPr/>
          <a:lstStyle/>
          <a:p>
            <a:fld id="{B366CD00-7841-4EFA-B0F7-5D43A28B1B59}" type="slidenum">
              <a:rPr lang="en-US" smtClean="0"/>
              <a:t>30</a:t>
            </a:fld>
            <a:endParaRPr lang="en-US"/>
          </a:p>
        </p:txBody>
      </p:sp>
    </p:spTree>
    <p:extLst>
      <p:ext uri="{BB962C8B-B14F-4D97-AF65-F5344CB8AC3E}">
        <p14:creationId xmlns:p14="http://schemas.microsoft.com/office/powerpoint/2010/main" val="839551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Imagine taking an application, chopping it up into pieces, and running it as a collection of smaller parts instead of one monolithic whole.  That is basically what a microservices architecture 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Monolithic Architecture — 3-Tier/N-Tier Architecture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part of the application breaks, the whole application might fail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Microservices Architecture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the user’s perspective, an application built with microservices has a single interface and should work just the same as an application designed as one stack.  However, behind the scenes each microservice potentially has its own database and runs separately from the rest of the application.  In addition, microservices within the same application can be written in different languages and use different libraries.</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9</a:t>
            </a:fld>
            <a:endParaRPr lang="en-US"/>
          </a:p>
        </p:txBody>
      </p:sp>
    </p:spTree>
    <p:extLst>
      <p:ext uri="{BB962C8B-B14F-4D97-AF65-F5344CB8AC3E}">
        <p14:creationId xmlns:p14="http://schemas.microsoft.com/office/powerpoint/2010/main" val="11295884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Layered System</a:t>
            </a:r>
            <a:endParaRPr lang="en-US" b="0" u="none" dirty="0"/>
          </a:p>
          <a:p>
            <a:r>
              <a:rPr lang="en-US" b="0" u="none" dirty="0"/>
              <a:t>A client cannot ordinarily tell whether it is connected directly to the send server or to an intermediary along the way.  If a proxy or load balancer is placed between the client and server, it will not affect their communications, and there will not be a need to update the client or server code.  Intermediary servers can improve system scalability by enabling load balancing and by providing shared caches.  Also, security can be added as a layer on top of the web services, separating business logic from security logic.  Finally, intermediary servers can call multiple other severs to generate a response to the client.</a:t>
            </a:r>
          </a:p>
          <a:p>
            <a:endParaRPr lang="en-US" b="0" u="none" dirty="0"/>
          </a:p>
          <a:p>
            <a:r>
              <a:rPr lang="en-US" b="0" u="none" dirty="0"/>
              <a:t>As a rule of thumb, do not assume that the client and sever applications connect directly to each other.</a:t>
            </a:r>
          </a:p>
        </p:txBody>
      </p:sp>
      <p:sp>
        <p:nvSpPr>
          <p:cNvPr id="4" name="Slide Number Placeholder 3"/>
          <p:cNvSpPr>
            <a:spLocks noGrp="1"/>
          </p:cNvSpPr>
          <p:nvPr>
            <p:ph type="sldNum" sz="quarter" idx="5"/>
          </p:nvPr>
        </p:nvSpPr>
        <p:spPr/>
        <p:txBody>
          <a:bodyPr/>
          <a:lstStyle/>
          <a:p>
            <a:fld id="{B366CD00-7841-4EFA-B0F7-5D43A28B1B59}" type="slidenum">
              <a:rPr lang="en-US" smtClean="0"/>
              <a:t>31</a:t>
            </a:fld>
            <a:endParaRPr lang="en-US"/>
          </a:p>
        </p:txBody>
      </p:sp>
    </p:spTree>
    <p:extLst>
      <p:ext uri="{BB962C8B-B14F-4D97-AF65-F5344CB8AC3E}">
        <p14:creationId xmlns:p14="http://schemas.microsoft.com/office/powerpoint/2010/main" val="1832425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Code on demand (optional)</a:t>
            </a:r>
            <a:endParaRPr lang="en-US" b="0" u="none" dirty="0"/>
          </a:p>
          <a:p>
            <a:r>
              <a:rPr lang="en-US" b="0" u="none" dirty="0"/>
              <a:t>REST APIs usually send static resources, but in certain cases, responses can also contain executable code (such as Java applets).  This allows the sever to temporarily extend or customize the functionality of a client.</a:t>
            </a:r>
            <a:endParaRPr lang="en-US" b="1" u="sng" dirty="0"/>
          </a:p>
        </p:txBody>
      </p:sp>
      <p:sp>
        <p:nvSpPr>
          <p:cNvPr id="4" name="Slide Number Placeholder 3"/>
          <p:cNvSpPr>
            <a:spLocks noGrp="1"/>
          </p:cNvSpPr>
          <p:nvPr>
            <p:ph type="sldNum" sz="quarter" idx="5"/>
          </p:nvPr>
        </p:nvSpPr>
        <p:spPr/>
        <p:txBody>
          <a:bodyPr/>
          <a:lstStyle/>
          <a:p>
            <a:fld id="{B366CD00-7841-4EFA-B0F7-5D43A28B1B59}" type="slidenum">
              <a:rPr lang="en-US" smtClean="0"/>
              <a:t>32</a:t>
            </a:fld>
            <a:endParaRPr lang="en-US"/>
          </a:p>
        </p:txBody>
      </p:sp>
    </p:spTree>
    <p:extLst>
      <p:ext uri="{BB962C8B-B14F-4D97-AF65-F5344CB8AC3E}">
        <p14:creationId xmlns:p14="http://schemas.microsoft.com/office/powerpoint/2010/main" val="6822166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Uniform Interface</a:t>
            </a:r>
            <a:endParaRPr lang="en-US" b="0" u="none" dirty="0"/>
          </a:p>
          <a:p>
            <a:r>
              <a:rPr lang="en-US" b="0" u="none" dirty="0"/>
              <a:t>The uniform interface constraint is fundamental to the design of any RESTful system.  Basically, all API requests for the same resource should look the same no mater where the request comes from.  There are four constraints for this uniform interface:</a:t>
            </a:r>
          </a:p>
          <a:p>
            <a:endParaRPr lang="en-US" b="0" u="none" dirty="0"/>
          </a:p>
          <a:p>
            <a:pPr marL="171450" indent="-171450">
              <a:buFont typeface="Arial" panose="020B0604020202020204" pitchFamily="34" charset="0"/>
              <a:buChar char="•"/>
            </a:pPr>
            <a:r>
              <a:rPr lang="en-US" b="0" u="none" dirty="0"/>
              <a:t>Resource identification in requests – Individual resources are identified in resources, for example using uniform resource identifiers (URIs).  The resources themselves are conceptually separate from the representations that are returned for the client.</a:t>
            </a:r>
          </a:p>
          <a:p>
            <a:pPr marL="171450" indent="-171450">
              <a:buFont typeface="Arial" panose="020B0604020202020204" pitchFamily="34" charset="0"/>
              <a:buChar char="•"/>
            </a:pPr>
            <a:r>
              <a:rPr lang="en-US" b="0" u="none" dirty="0"/>
              <a:t>Resource manipulation through representations – When a client holds a representation of a resource, including any metadata attached, it has enough information to modify or delete the resource’s state.</a:t>
            </a:r>
          </a:p>
          <a:p>
            <a:pPr marL="171450" indent="-171450">
              <a:buFont typeface="Arial" panose="020B0604020202020204" pitchFamily="34" charset="0"/>
              <a:buChar char="•"/>
            </a:pPr>
            <a:r>
              <a:rPr lang="en-US" b="0" u="none" dirty="0"/>
              <a:t>Self-descriptive messages – Each message includes enough information to describe how to process the message.</a:t>
            </a:r>
          </a:p>
          <a:p>
            <a:pPr marL="171450" indent="-171450">
              <a:buFont typeface="Arial" panose="020B0604020202020204" pitchFamily="34" charset="0"/>
              <a:buChar char="•"/>
            </a:pPr>
            <a:r>
              <a:rPr lang="en-US" b="0" u="none" dirty="0"/>
              <a:t>Hypermedia as the engine of application state (HATEOAS) – Having accessed an initial URI for the REST application, a REST client should then be able to use server-provided links dynamically to discover all the available resources it needs.  As access proceeds, the sever responds with text that includes hyperlinks to other resources that are currently available.  There is no need for the client to be hard-coded with information regarding the structure or dynamics of the application.</a:t>
            </a:r>
            <a:endParaRPr lang="en-US" b="1" u="sng" dirty="0"/>
          </a:p>
        </p:txBody>
      </p:sp>
      <p:sp>
        <p:nvSpPr>
          <p:cNvPr id="4" name="Slide Number Placeholder 3"/>
          <p:cNvSpPr>
            <a:spLocks noGrp="1"/>
          </p:cNvSpPr>
          <p:nvPr>
            <p:ph type="sldNum" sz="quarter" idx="5"/>
          </p:nvPr>
        </p:nvSpPr>
        <p:spPr/>
        <p:txBody>
          <a:bodyPr/>
          <a:lstStyle/>
          <a:p>
            <a:fld id="{B366CD00-7841-4EFA-B0F7-5D43A28B1B59}" type="slidenum">
              <a:rPr lang="en-US" smtClean="0"/>
              <a:t>33</a:t>
            </a:fld>
            <a:endParaRPr lang="en-US"/>
          </a:p>
        </p:txBody>
      </p:sp>
    </p:spTree>
    <p:extLst>
      <p:ext uri="{BB962C8B-B14F-4D97-AF65-F5344CB8AC3E}">
        <p14:creationId xmlns:p14="http://schemas.microsoft.com/office/powerpoint/2010/main" val="42065211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POST verb is most-often utilized to </a:t>
            </a:r>
            <a:r>
              <a:rPr lang="en-US" b="1" dirty="0"/>
              <a:t>create</a:t>
            </a:r>
            <a:r>
              <a:rPr lang="en-US" b="0" dirty="0"/>
              <a:t> new resources.</a:t>
            </a:r>
          </a:p>
          <a:p>
            <a:endParaRPr lang="en-US" b="0" dirty="0"/>
          </a:p>
          <a:p>
            <a:r>
              <a:rPr lang="en-US" b="0" dirty="0"/>
              <a:t>POST is neither safe nor idempotent.</a:t>
            </a:r>
          </a:p>
          <a:p>
            <a:endParaRPr lang="en-US" b="0" dirty="0"/>
          </a:p>
          <a:p>
            <a:r>
              <a:rPr lang="en-US" b="0" dirty="0"/>
              <a:t>The HTTP 201 Created success status response code indicates that the request has succeeded and has led to the creation of a resource.  The new resource is effectively created before this response is sent back and the new resource is returned in the body of the message, its location being either the URL of the request, or the content of the </a:t>
            </a:r>
            <a:r>
              <a:rPr lang="en-US" b="0" i="1" dirty="0"/>
              <a:t>Location</a:t>
            </a:r>
            <a:r>
              <a:rPr lang="en-US" b="0" i="0" dirty="0"/>
              <a:t> header.</a:t>
            </a:r>
          </a:p>
          <a:p>
            <a:endParaRPr lang="en-US" b="0" i="0" dirty="0"/>
          </a:p>
          <a:p>
            <a:r>
              <a:rPr lang="en-US" b="0" i="0" dirty="0"/>
              <a:t>The HTTP 400 Bad Request response status code indicates that the server cannot or will not process the request due to something that is perceived to be a client error (for example, malformed request </a:t>
            </a:r>
            <a:r>
              <a:rPr lang="en-US" b="0" i="0" dirty="0" err="1"/>
              <a:t>syntaxt</a:t>
            </a:r>
            <a:r>
              <a:rPr lang="en-US" b="0" i="0" dirty="0"/>
              <a:t>, invalid request message framing, or deceptive request routing).  The client should not repeat this request without modification.</a:t>
            </a:r>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34</a:t>
            </a:fld>
            <a:endParaRPr lang="en-US"/>
          </a:p>
        </p:txBody>
      </p:sp>
    </p:spTree>
    <p:extLst>
      <p:ext uri="{BB962C8B-B14F-4D97-AF65-F5344CB8AC3E}">
        <p14:creationId xmlns:p14="http://schemas.microsoft.com/office/powerpoint/2010/main" val="28493320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GET method is used to read (or retrieve) a representation of a resource.</a:t>
            </a:r>
          </a:p>
        </p:txBody>
      </p:sp>
      <p:sp>
        <p:nvSpPr>
          <p:cNvPr id="4" name="Slide Number Placeholder 3"/>
          <p:cNvSpPr>
            <a:spLocks noGrp="1"/>
          </p:cNvSpPr>
          <p:nvPr>
            <p:ph type="sldNum" sz="quarter" idx="5"/>
          </p:nvPr>
        </p:nvSpPr>
        <p:spPr/>
        <p:txBody>
          <a:bodyPr/>
          <a:lstStyle/>
          <a:p>
            <a:fld id="{B366CD00-7841-4EFA-B0F7-5D43A28B1B59}" type="slidenum">
              <a:rPr lang="en-US" smtClean="0"/>
              <a:t>35</a:t>
            </a:fld>
            <a:endParaRPr lang="en-US"/>
          </a:p>
        </p:txBody>
      </p:sp>
    </p:spTree>
    <p:extLst>
      <p:ext uri="{BB962C8B-B14F-4D97-AF65-F5344CB8AC3E}">
        <p14:creationId xmlns:p14="http://schemas.microsoft.com/office/powerpoint/2010/main" val="911894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PUT verb is used for updating the resource.</a:t>
            </a:r>
          </a:p>
          <a:p>
            <a:endParaRPr lang="en-US" dirty="0"/>
          </a:p>
          <a:p>
            <a:r>
              <a:rPr lang="en-US" dirty="0"/>
              <a:t>PUT can also be used to create a resource in the case where the resource identifier is specified by the client instead of the server.  This could also be considered an Upsert</a:t>
            </a:r>
          </a:p>
        </p:txBody>
      </p:sp>
      <p:sp>
        <p:nvSpPr>
          <p:cNvPr id="4" name="Slide Number Placeholder 3"/>
          <p:cNvSpPr>
            <a:spLocks noGrp="1"/>
          </p:cNvSpPr>
          <p:nvPr>
            <p:ph type="sldNum" sz="quarter" idx="5"/>
          </p:nvPr>
        </p:nvSpPr>
        <p:spPr/>
        <p:txBody>
          <a:bodyPr/>
          <a:lstStyle/>
          <a:p>
            <a:fld id="{B366CD00-7841-4EFA-B0F7-5D43A28B1B59}" type="slidenum">
              <a:rPr lang="en-US" smtClean="0"/>
              <a:t>36</a:t>
            </a:fld>
            <a:endParaRPr lang="en-US"/>
          </a:p>
        </p:txBody>
      </p:sp>
    </p:spTree>
    <p:extLst>
      <p:ext uri="{BB962C8B-B14F-4D97-AF65-F5344CB8AC3E}">
        <p14:creationId xmlns:p14="http://schemas.microsoft.com/office/powerpoint/2010/main" val="14402707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37</a:t>
            </a:fld>
            <a:endParaRPr lang="en-US"/>
          </a:p>
        </p:txBody>
      </p:sp>
    </p:spTree>
    <p:extLst>
      <p:ext uri="{BB962C8B-B14F-4D97-AF65-F5344CB8AC3E}">
        <p14:creationId xmlns:p14="http://schemas.microsoft.com/office/powerpoint/2010/main" val="17322905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38</a:t>
            </a:fld>
            <a:endParaRPr lang="en-US"/>
          </a:p>
        </p:txBody>
      </p:sp>
    </p:spTree>
    <p:extLst>
      <p:ext uri="{BB962C8B-B14F-4D97-AF65-F5344CB8AC3E}">
        <p14:creationId xmlns:p14="http://schemas.microsoft.com/office/powerpoint/2010/main" val="42377431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Get Hardware</a:t>
            </a:r>
          </a:p>
          <a:p>
            <a:pPr marL="228600" indent="-228600">
              <a:buAutoNum type="arabicPeriod"/>
            </a:pPr>
            <a:r>
              <a:rPr lang="en-US" dirty="0"/>
              <a:t>Get and install your operating system</a:t>
            </a:r>
          </a:p>
          <a:p>
            <a:pPr marL="228600" indent="-228600">
              <a:buAutoNum type="arabicPeriod"/>
            </a:pPr>
            <a:r>
              <a:rPr lang="en-US" dirty="0"/>
              <a:t>Get and install the application framework</a:t>
            </a:r>
          </a:p>
          <a:p>
            <a:pPr marL="228600" indent="-228600">
              <a:buAutoNum type="arabicPeriod"/>
            </a:pPr>
            <a:r>
              <a:rPr lang="en-US" dirty="0"/>
              <a:t>(No Click) Deploy code to the server</a:t>
            </a:r>
          </a:p>
          <a:p>
            <a:pPr marL="228600" indent="-228600">
              <a:buAutoNum type="arabicPeriod"/>
            </a:pPr>
            <a:r>
              <a:rPr lang="en-US" dirty="0"/>
              <a:t>Host all of this somewhere in your datacenter and make available to the Internet</a:t>
            </a:r>
          </a:p>
          <a:p>
            <a:pPr marL="228600" indent="-228600">
              <a:buAutoNum type="arabicPeriod"/>
            </a:pPr>
            <a:r>
              <a:rPr lang="en-US" dirty="0"/>
              <a:t>(No Click) Bunch of questions</a:t>
            </a:r>
          </a:p>
          <a:p>
            <a:pPr marL="228600" indent="-228600">
              <a:buAutoNum type="arabicPeriod"/>
            </a:pPr>
            <a:r>
              <a:rPr lang="en-US" dirty="0"/>
              <a:t>Backup for your apps</a:t>
            </a:r>
          </a:p>
          <a:p>
            <a:pPr marL="228600" indent="-228600">
              <a:buAutoNum type="arabicPeriod"/>
            </a:pPr>
            <a:r>
              <a:rPr lang="en-US" dirty="0"/>
              <a:t>Physical Security</a:t>
            </a:r>
          </a:p>
          <a:p>
            <a:pPr marL="228600" indent="-228600">
              <a:buAutoNum type="arabicPeriod"/>
            </a:pPr>
            <a:r>
              <a:rPr lang="en-US" dirty="0"/>
              <a:t>Scaling Up</a:t>
            </a:r>
          </a:p>
          <a:p>
            <a:pPr marL="228600" indent="-228600">
              <a:buAutoNum type="arabicPeriod"/>
            </a:pPr>
            <a:r>
              <a:rPr lang="en-US" dirty="0"/>
              <a:t>Monitoring (hardware and application)</a:t>
            </a:r>
          </a:p>
          <a:p>
            <a:pPr marL="228600" indent="-228600">
              <a:buAutoNum type="arabicPeriod"/>
            </a:pPr>
            <a:r>
              <a:rPr lang="en-US" dirty="0"/>
              <a:t>And so on</a:t>
            </a:r>
          </a:p>
          <a:p>
            <a:pPr marL="228600" indent="-228600">
              <a:buAutoNum type="arabicPeriod"/>
            </a:pPr>
            <a:r>
              <a:rPr lang="en-US" dirty="0"/>
              <a:t>(No Click) Really important questions – but not key to core competency</a:t>
            </a:r>
          </a:p>
        </p:txBody>
      </p:sp>
      <p:sp>
        <p:nvSpPr>
          <p:cNvPr id="4" name="Slide Number Placeholder 3"/>
          <p:cNvSpPr>
            <a:spLocks noGrp="1"/>
          </p:cNvSpPr>
          <p:nvPr>
            <p:ph type="sldNum" sz="quarter" idx="5"/>
          </p:nvPr>
        </p:nvSpPr>
        <p:spPr/>
        <p:txBody>
          <a:bodyPr/>
          <a:lstStyle/>
          <a:p>
            <a:fld id="{B366CD00-7841-4EFA-B0F7-5D43A28B1B59}" type="slidenum">
              <a:rPr lang="en-US" smtClean="0"/>
              <a:t>40</a:t>
            </a:fld>
            <a:endParaRPr lang="en-US"/>
          </a:p>
        </p:txBody>
      </p:sp>
    </p:spTree>
    <p:extLst>
      <p:ext uri="{BB962C8B-B14F-4D97-AF65-F5344CB8AC3E}">
        <p14:creationId xmlns:p14="http://schemas.microsoft.com/office/powerpoint/2010/main" val="16470761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Get Hardware</a:t>
            </a:r>
          </a:p>
          <a:p>
            <a:pPr marL="228600" indent="-228600">
              <a:buAutoNum type="arabicPeriod"/>
            </a:pPr>
            <a:r>
              <a:rPr lang="en-US" dirty="0"/>
              <a:t>Get and install your operating system</a:t>
            </a:r>
          </a:p>
          <a:p>
            <a:pPr marL="228600" indent="-228600">
              <a:buAutoNum type="arabicPeriod"/>
            </a:pPr>
            <a:r>
              <a:rPr lang="en-US" dirty="0"/>
              <a:t>Get and install the application framework</a:t>
            </a:r>
          </a:p>
          <a:p>
            <a:pPr marL="228600" indent="-228600">
              <a:buAutoNum type="arabicPeriod"/>
            </a:pPr>
            <a:r>
              <a:rPr lang="en-US" dirty="0"/>
              <a:t>(No Click) Deploy code to the server</a:t>
            </a:r>
          </a:p>
          <a:p>
            <a:pPr marL="228600" indent="-228600">
              <a:buAutoNum type="arabicPeriod"/>
            </a:pPr>
            <a:r>
              <a:rPr lang="en-US" dirty="0"/>
              <a:t>Host all of this somewhere in your datacenter and make available to the Internet</a:t>
            </a:r>
          </a:p>
          <a:p>
            <a:pPr marL="228600" indent="-228600">
              <a:buAutoNum type="arabicPeriod"/>
            </a:pPr>
            <a:r>
              <a:rPr lang="en-US" dirty="0"/>
              <a:t>(No Click) Bunch of questions</a:t>
            </a:r>
          </a:p>
          <a:p>
            <a:pPr marL="228600" indent="-228600">
              <a:buAutoNum type="arabicPeriod"/>
            </a:pPr>
            <a:r>
              <a:rPr lang="en-US" dirty="0"/>
              <a:t>Backup for your apps</a:t>
            </a:r>
          </a:p>
          <a:p>
            <a:pPr marL="228600" indent="-228600">
              <a:buAutoNum type="arabicPeriod"/>
            </a:pPr>
            <a:r>
              <a:rPr lang="en-US" dirty="0"/>
              <a:t>Physical Security</a:t>
            </a:r>
          </a:p>
          <a:p>
            <a:pPr marL="228600" indent="-228600">
              <a:buAutoNum type="arabicPeriod"/>
            </a:pPr>
            <a:r>
              <a:rPr lang="en-US" dirty="0"/>
              <a:t>Scaling Up</a:t>
            </a:r>
          </a:p>
          <a:p>
            <a:pPr marL="228600" indent="-228600">
              <a:buAutoNum type="arabicPeriod"/>
            </a:pPr>
            <a:r>
              <a:rPr lang="en-US" dirty="0"/>
              <a:t>Monitoring (hardware and application)</a:t>
            </a:r>
          </a:p>
          <a:p>
            <a:pPr marL="228600" indent="-228600">
              <a:buAutoNum type="arabicPeriod"/>
            </a:pPr>
            <a:r>
              <a:rPr lang="en-US" dirty="0"/>
              <a:t>And so on</a:t>
            </a:r>
          </a:p>
          <a:p>
            <a:pPr marL="228600" indent="-228600">
              <a:buAutoNum type="arabicPeriod"/>
            </a:pPr>
            <a:r>
              <a:rPr lang="en-US" dirty="0"/>
              <a:t>(No Click) Really important questions – but not key to core competency</a:t>
            </a:r>
          </a:p>
        </p:txBody>
      </p:sp>
      <p:sp>
        <p:nvSpPr>
          <p:cNvPr id="4" name="Slide Number Placeholder 3"/>
          <p:cNvSpPr>
            <a:spLocks noGrp="1"/>
          </p:cNvSpPr>
          <p:nvPr>
            <p:ph type="sldNum" sz="quarter" idx="5"/>
          </p:nvPr>
        </p:nvSpPr>
        <p:spPr/>
        <p:txBody>
          <a:bodyPr/>
          <a:lstStyle/>
          <a:p>
            <a:fld id="{B366CD00-7841-4EFA-B0F7-5D43A28B1B59}" type="slidenum">
              <a:rPr lang="en-US" smtClean="0"/>
              <a:t>41</a:t>
            </a:fld>
            <a:endParaRPr lang="en-US"/>
          </a:p>
        </p:txBody>
      </p:sp>
    </p:spTree>
    <p:extLst>
      <p:ext uri="{BB962C8B-B14F-4D97-AF65-F5344CB8AC3E}">
        <p14:creationId xmlns:p14="http://schemas.microsoft.com/office/powerpoint/2010/main" val="3149681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Anit</a:t>
            </a:r>
            <a:r>
              <a:rPr lang="en-US" dirty="0"/>
              <a:t>-pattern that might make sense: one database</a:t>
            </a:r>
          </a:p>
        </p:txBody>
      </p:sp>
      <p:sp>
        <p:nvSpPr>
          <p:cNvPr id="4" name="Slide Number Placeholder 3"/>
          <p:cNvSpPr>
            <a:spLocks noGrp="1"/>
          </p:cNvSpPr>
          <p:nvPr>
            <p:ph type="sldNum" sz="quarter" idx="5"/>
          </p:nvPr>
        </p:nvSpPr>
        <p:spPr/>
        <p:txBody>
          <a:bodyPr/>
          <a:lstStyle/>
          <a:p>
            <a:fld id="{B366CD00-7841-4EFA-B0F7-5D43A28B1B59}" type="slidenum">
              <a:rPr lang="en-US" smtClean="0"/>
              <a:t>10</a:t>
            </a:fld>
            <a:endParaRPr lang="en-US"/>
          </a:p>
        </p:txBody>
      </p:sp>
    </p:spTree>
    <p:extLst>
      <p:ext uri="{BB962C8B-B14F-4D97-AF65-F5344CB8AC3E}">
        <p14:creationId xmlns:p14="http://schemas.microsoft.com/office/powerpoint/2010/main" val="174500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decisions are easily configurable</a:t>
            </a:r>
          </a:p>
          <a:p>
            <a:r>
              <a:rPr lang="en-US" dirty="0"/>
              <a:t>(Click) But still have to think about how to scale</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43</a:t>
            </a:fld>
            <a:endParaRPr lang="en-US"/>
          </a:p>
        </p:txBody>
      </p:sp>
    </p:spTree>
    <p:extLst>
      <p:ext uri="{BB962C8B-B14F-4D97-AF65-F5344CB8AC3E}">
        <p14:creationId xmlns:p14="http://schemas.microsoft.com/office/powerpoint/2010/main" val="21697082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Only Problem: </a:t>
            </a:r>
            <a:r>
              <a:rPr lang="en-US" dirty="0"/>
              <a:t>How to build you application to best solve business problem?</a:t>
            </a:r>
          </a:p>
        </p:txBody>
      </p:sp>
      <p:sp>
        <p:nvSpPr>
          <p:cNvPr id="4" name="Slide Number Placeholder 3"/>
          <p:cNvSpPr>
            <a:spLocks noGrp="1"/>
          </p:cNvSpPr>
          <p:nvPr>
            <p:ph type="sldNum" sz="quarter" idx="5"/>
          </p:nvPr>
        </p:nvSpPr>
        <p:spPr/>
        <p:txBody>
          <a:bodyPr/>
          <a:lstStyle/>
          <a:p>
            <a:fld id="{B366CD00-7841-4EFA-B0F7-5D43A28B1B59}" type="slidenum">
              <a:rPr lang="en-US" smtClean="0"/>
              <a:t>44</a:t>
            </a:fld>
            <a:endParaRPr lang="en-US"/>
          </a:p>
        </p:txBody>
      </p:sp>
    </p:spTree>
    <p:extLst>
      <p:ext uri="{BB962C8B-B14F-4D97-AF65-F5344CB8AC3E}">
        <p14:creationId xmlns:p14="http://schemas.microsoft.com/office/powerpoint/2010/main" val="13144645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Only Problem: </a:t>
            </a:r>
            <a:r>
              <a:rPr lang="en-US" dirty="0"/>
              <a:t>How to build you application to best solve business problem?</a:t>
            </a:r>
          </a:p>
        </p:txBody>
      </p:sp>
      <p:sp>
        <p:nvSpPr>
          <p:cNvPr id="4" name="Slide Number Placeholder 3"/>
          <p:cNvSpPr>
            <a:spLocks noGrp="1"/>
          </p:cNvSpPr>
          <p:nvPr>
            <p:ph type="sldNum" sz="quarter" idx="5"/>
          </p:nvPr>
        </p:nvSpPr>
        <p:spPr/>
        <p:txBody>
          <a:bodyPr/>
          <a:lstStyle/>
          <a:p>
            <a:fld id="{B366CD00-7841-4EFA-B0F7-5D43A28B1B59}" type="slidenum">
              <a:rPr lang="en-US" smtClean="0"/>
              <a:t>45</a:t>
            </a:fld>
            <a:endParaRPr lang="en-US"/>
          </a:p>
        </p:txBody>
      </p:sp>
    </p:spTree>
    <p:extLst>
      <p:ext uri="{BB962C8B-B14F-4D97-AF65-F5344CB8AC3E}">
        <p14:creationId xmlns:p14="http://schemas.microsoft.com/office/powerpoint/2010/main" val="21378697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focus less on servers and more on the functionality and features of your solution.</a:t>
            </a:r>
          </a:p>
          <a:p>
            <a:endParaRPr lang="en-US" dirty="0"/>
          </a:p>
          <a:p>
            <a:r>
              <a:rPr lang="en-US" b="1" u="sng" dirty="0"/>
              <a:t>Abstraction</a:t>
            </a:r>
            <a:endParaRPr lang="en-US" b="0" u="none" dirty="0"/>
          </a:p>
          <a:p>
            <a:r>
              <a:rPr lang="en-US" b="0" i="0" dirty="0">
                <a:solidFill>
                  <a:srgbClr val="24292E"/>
                </a:solidFill>
                <a:effectLst/>
                <a:latin typeface="-apple-system"/>
              </a:rPr>
              <a:t>This is because serverless abstracts away servers so you do not need to worry about server configuration or scaling</a:t>
            </a:r>
            <a:endParaRPr lang="en-US" b="1" u="sng" dirty="0"/>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46</a:t>
            </a:fld>
            <a:endParaRPr lang="en-US"/>
          </a:p>
        </p:txBody>
      </p:sp>
    </p:spTree>
    <p:extLst>
      <p:ext uri="{BB962C8B-B14F-4D97-AF65-F5344CB8AC3E}">
        <p14:creationId xmlns:p14="http://schemas.microsoft.com/office/powerpoint/2010/main" val="22030285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Vendors run the entire backend</a:t>
            </a:r>
          </a:p>
          <a:p>
            <a:endParaRPr lang="en-US" dirty="0"/>
          </a:p>
          <a:p>
            <a:r>
              <a:rPr lang="en-US" dirty="0"/>
              <a:t>Providers often running code from several customers on single server at any given time (multitenancy)</a:t>
            </a:r>
          </a:p>
        </p:txBody>
      </p:sp>
      <p:sp>
        <p:nvSpPr>
          <p:cNvPr id="4" name="Slide Number Placeholder 3"/>
          <p:cNvSpPr>
            <a:spLocks noGrp="1"/>
          </p:cNvSpPr>
          <p:nvPr>
            <p:ph type="sldNum" sz="quarter" idx="5"/>
          </p:nvPr>
        </p:nvSpPr>
        <p:spPr/>
        <p:txBody>
          <a:bodyPr/>
          <a:lstStyle/>
          <a:p>
            <a:fld id="{B366CD00-7841-4EFA-B0F7-5D43A28B1B59}" type="slidenum">
              <a:rPr lang="en-US" smtClean="0"/>
              <a:t>60</a:t>
            </a:fld>
            <a:endParaRPr lang="en-US"/>
          </a:p>
        </p:txBody>
      </p:sp>
    </p:spTree>
    <p:extLst>
      <p:ext uri="{BB962C8B-B14F-4D97-AF65-F5344CB8AC3E}">
        <p14:creationId xmlns:p14="http://schemas.microsoft.com/office/powerpoint/2010/main" val="2758888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61</a:t>
            </a:fld>
            <a:endParaRPr lang="en-US"/>
          </a:p>
        </p:txBody>
      </p:sp>
    </p:spTree>
    <p:extLst>
      <p:ext uri="{BB962C8B-B14F-4D97-AF65-F5344CB8AC3E}">
        <p14:creationId xmlns:p14="http://schemas.microsoft.com/office/powerpoint/2010/main" val="19911996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talked about; serverless does run on servers, but it is up to the vendor to provision server space as it is needed by the application; no specific machines are assigned for a given function or application.</a:t>
            </a:r>
          </a:p>
          <a:p>
            <a:endParaRPr lang="en-US" dirty="0"/>
          </a:p>
          <a:p>
            <a:r>
              <a:rPr lang="en-US" dirty="0"/>
              <a:t>On the other hand, each container lives on one machine at a time and uses the operating system of that machine, though they can be moved easily to a different machine if desired.</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70</a:t>
            </a:fld>
            <a:endParaRPr lang="en-US"/>
          </a:p>
        </p:txBody>
      </p:sp>
    </p:spTree>
    <p:extLst>
      <p:ext uri="{BB962C8B-B14F-4D97-AF65-F5344CB8AC3E}">
        <p14:creationId xmlns:p14="http://schemas.microsoft.com/office/powerpoint/2010/main" val="34411188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container-based architecture, the number of containers deployed is determined beforehand.  In contrast, in a serverless architecture, the backend inherently and automatically scales to meet demand.</a:t>
            </a:r>
          </a:p>
        </p:txBody>
      </p:sp>
      <p:sp>
        <p:nvSpPr>
          <p:cNvPr id="4" name="Slide Number Placeholder 3"/>
          <p:cNvSpPr>
            <a:spLocks noGrp="1"/>
          </p:cNvSpPr>
          <p:nvPr>
            <p:ph type="sldNum" sz="quarter" idx="5"/>
          </p:nvPr>
        </p:nvSpPr>
        <p:spPr/>
        <p:txBody>
          <a:bodyPr/>
          <a:lstStyle/>
          <a:p>
            <a:fld id="{B366CD00-7841-4EFA-B0F7-5D43A28B1B59}" type="slidenum">
              <a:rPr lang="en-US" smtClean="0"/>
              <a:t>71</a:t>
            </a:fld>
            <a:endParaRPr lang="en-US"/>
          </a:p>
        </p:txBody>
      </p:sp>
    </p:spTree>
    <p:extLst>
      <p:ext uri="{BB962C8B-B14F-4D97-AF65-F5344CB8AC3E}">
        <p14:creationId xmlns:p14="http://schemas.microsoft.com/office/powerpoint/2010/main" val="40380011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are hosted in the cloud, but cloud providers do not necessarily update or maintain them.</a:t>
            </a:r>
          </a:p>
          <a:p>
            <a:endParaRPr lang="en-US" dirty="0"/>
          </a:p>
          <a:p>
            <a:r>
              <a:rPr lang="en-US" dirty="0"/>
              <a:t>From a developer’s prospective, a serverless architecture has no backend to manage.</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72</a:t>
            </a:fld>
            <a:endParaRPr lang="en-US"/>
          </a:p>
        </p:txBody>
      </p:sp>
    </p:spTree>
    <p:extLst>
      <p:ext uri="{BB962C8B-B14F-4D97-AF65-F5344CB8AC3E}">
        <p14:creationId xmlns:p14="http://schemas.microsoft.com/office/powerpoint/2010/main" val="15542947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take longer to set up initially than serverless functions because it is necessary to configure system settings, libraries, and so on.  Once configured, containers take only a few seconds to deploy.</a:t>
            </a:r>
          </a:p>
          <a:p>
            <a:endParaRPr lang="en-US" dirty="0"/>
          </a:p>
          <a:p>
            <a:r>
              <a:rPr lang="en-US" dirty="0"/>
              <a:t>Because serverless functions are smaller than containers and do not come bundled with system dependencies, they only take milliseconds to deploy.  Serverless applications can be live as soon as the code is uploaded.</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73</a:t>
            </a:fld>
            <a:endParaRPr lang="en-US"/>
          </a:p>
        </p:txBody>
      </p:sp>
    </p:spTree>
    <p:extLst>
      <p:ext uri="{BB962C8B-B14F-4D97-AF65-F5344CB8AC3E}">
        <p14:creationId xmlns:p14="http://schemas.microsoft.com/office/powerpoint/2010/main" val="3959035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Quick</a:t>
            </a:r>
          </a:p>
          <a:p>
            <a:r>
              <a:rPr lang="en-US" dirty="0"/>
              <a:t>Microservices increase agility putting new feature sin production and adding business value to solutions, as the deployment of small and independent modules requires much less time and several teams can be working on different services at the same time, reducing development time and simplifying deployment.</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11</a:t>
            </a:fld>
            <a:endParaRPr lang="en-US"/>
          </a:p>
        </p:txBody>
      </p:sp>
    </p:spTree>
    <p:extLst>
      <p:ext uri="{BB962C8B-B14F-4D97-AF65-F5344CB8AC3E}">
        <p14:creationId xmlns:p14="http://schemas.microsoft.com/office/powerpoint/2010/main" val="11792935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apple-system"/>
              </a:rPr>
              <a:t>It is difficult to test serverless web applications because the backend environment is hard to replicate on a local environment. In contrast, containers run the same no matter where they are deployed, making it relatively simple to test a container-based application before deploying it to production.</a:t>
            </a:r>
            <a:endParaRPr lang="en-US" dirty="0"/>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74</a:t>
            </a:fld>
            <a:endParaRPr lang="en-US"/>
          </a:p>
        </p:txBody>
      </p:sp>
    </p:spTree>
    <p:extLst>
      <p:ext uri="{BB962C8B-B14F-4D97-AF65-F5344CB8AC3E}">
        <p14:creationId xmlns:p14="http://schemas.microsoft.com/office/powerpoint/2010/main" val="26010236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Choice of language: </a:t>
            </a:r>
            <a:r>
              <a:rPr lang="en-US" dirty="0"/>
              <a:t>Azure Functions is a polyglot solution which allows you to write functions in not just C# and JavaScript, but also PowerShell, Java, and Python; or use a custom handler to use virtually any other language</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83</a:t>
            </a:fld>
            <a:endParaRPr lang="en-US"/>
          </a:p>
        </p:txBody>
      </p:sp>
    </p:spTree>
    <p:extLst>
      <p:ext uri="{BB962C8B-B14F-4D97-AF65-F5344CB8AC3E}">
        <p14:creationId xmlns:p14="http://schemas.microsoft.com/office/powerpoint/2010/main" val="20949024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Pay-per-use pricing model:</a:t>
            </a:r>
            <a:r>
              <a:rPr lang="en-US" b="0" dirty="0"/>
              <a:t> </a:t>
            </a:r>
            <a:r>
              <a:rPr lang="en-US" dirty="0"/>
              <a:t>Pay for only the time spent running your code.  Azure Functions consumption plan is based on per-second resource consumption and executions.</a:t>
            </a:r>
          </a:p>
          <a:p>
            <a:endParaRPr lang="en-US" dirty="0"/>
          </a:p>
          <a:p>
            <a:r>
              <a:rPr lang="en-US" u="sng" dirty="0"/>
              <a:t>Consumption Plan</a:t>
            </a:r>
          </a:p>
          <a:p>
            <a:r>
              <a:rPr lang="en-US" u="none" dirty="0"/>
              <a:t>Scale automatically and only pay for compute resources when your functions are running.</a:t>
            </a:r>
          </a:p>
          <a:p>
            <a:endParaRPr lang="en-US" u="none" dirty="0"/>
          </a:p>
          <a:p>
            <a:r>
              <a:rPr lang="en-US" u="none" dirty="0"/>
              <a:t>Execution Time: $0.000016/Gb-S (400-000 Gb-s Free Grant)</a:t>
            </a:r>
          </a:p>
          <a:p>
            <a:r>
              <a:rPr lang="en-US" u="none" dirty="0"/>
              <a:t>Total Executions: $0.20 per million executions (1 million executions free grant)</a:t>
            </a:r>
          </a:p>
        </p:txBody>
      </p:sp>
      <p:sp>
        <p:nvSpPr>
          <p:cNvPr id="4" name="Slide Number Placeholder 3"/>
          <p:cNvSpPr>
            <a:spLocks noGrp="1"/>
          </p:cNvSpPr>
          <p:nvPr>
            <p:ph type="sldNum" sz="quarter" idx="5"/>
          </p:nvPr>
        </p:nvSpPr>
        <p:spPr/>
        <p:txBody>
          <a:bodyPr/>
          <a:lstStyle/>
          <a:p>
            <a:fld id="{B366CD00-7841-4EFA-B0F7-5D43A28B1B59}" type="slidenum">
              <a:rPr lang="en-US" smtClean="0"/>
              <a:t>84</a:t>
            </a:fld>
            <a:endParaRPr lang="en-US"/>
          </a:p>
        </p:txBody>
      </p:sp>
    </p:spTree>
    <p:extLst>
      <p:ext uri="{BB962C8B-B14F-4D97-AF65-F5344CB8AC3E}">
        <p14:creationId xmlns:p14="http://schemas.microsoft.com/office/powerpoint/2010/main" val="18859395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Premium Plan</a:t>
            </a:r>
            <a:endParaRPr lang="en-US" u="none" dirty="0"/>
          </a:p>
          <a:p>
            <a:r>
              <a:rPr lang="en-US" u="none" dirty="0"/>
              <a:t>While automatically scaling based on demand, use pre-warmed workers to run applications with no delay after being idle, run on more powerful instances, and connect to VNETs.</a:t>
            </a:r>
          </a:p>
          <a:p>
            <a:endParaRPr lang="en-US" u="none" dirty="0"/>
          </a:p>
          <a:p>
            <a:r>
              <a:rPr lang="en-US" u="none" dirty="0"/>
              <a:t>--Meters—</a:t>
            </a:r>
          </a:p>
          <a:p>
            <a:r>
              <a:rPr lang="en-US" u="none" dirty="0"/>
              <a:t>vCPU duration: $126.29 vCPU/month</a:t>
            </a:r>
          </a:p>
          <a:p>
            <a:r>
              <a:rPr lang="en-US" u="none" dirty="0"/>
              <a:t>Memory duration: $8.979 Gb/month</a:t>
            </a:r>
          </a:p>
        </p:txBody>
      </p:sp>
      <p:sp>
        <p:nvSpPr>
          <p:cNvPr id="4" name="Slide Number Placeholder 3"/>
          <p:cNvSpPr>
            <a:spLocks noGrp="1"/>
          </p:cNvSpPr>
          <p:nvPr>
            <p:ph type="sldNum" sz="quarter" idx="5"/>
          </p:nvPr>
        </p:nvSpPr>
        <p:spPr/>
        <p:txBody>
          <a:bodyPr/>
          <a:lstStyle/>
          <a:p>
            <a:fld id="{B366CD00-7841-4EFA-B0F7-5D43A28B1B59}" type="slidenum">
              <a:rPr lang="en-US" smtClean="0"/>
              <a:t>85</a:t>
            </a:fld>
            <a:endParaRPr lang="en-US"/>
          </a:p>
        </p:txBody>
      </p:sp>
    </p:spTree>
    <p:extLst>
      <p:ext uri="{BB962C8B-B14F-4D97-AF65-F5344CB8AC3E}">
        <p14:creationId xmlns:p14="http://schemas.microsoft.com/office/powerpoint/2010/main" val="389648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Azure App Service Plan</a:t>
            </a:r>
            <a:endParaRPr lang="en-US" u="none" dirty="0"/>
          </a:p>
          <a:p>
            <a:r>
              <a:rPr lang="en-US" u="none" dirty="0"/>
              <a:t>Run Functions within an App Service plan at regular App Service plan rates.  Good fit for long running operations, as well as when more predictive scaling and costs are required.</a:t>
            </a:r>
          </a:p>
          <a:p>
            <a:endParaRPr lang="en-US" u="none" dirty="0"/>
          </a:p>
          <a:p>
            <a:r>
              <a:rPr lang="en-US" u="none" dirty="0"/>
              <a:t>Basic – 12.41/month</a:t>
            </a:r>
          </a:p>
          <a:p>
            <a:r>
              <a:rPr lang="en-US" u="none" dirty="0"/>
              <a:t>Standard – 69.35/month</a:t>
            </a:r>
            <a:endParaRPr lang="en-US" u="sng" dirty="0"/>
          </a:p>
        </p:txBody>
      </p:sp>
      <p:sp>
        <p:nvSpPr>
          <p:cNvPr id="4" name="Slide Number Placeholder 3"/>
          <p:cNvSpPr>
            <a:spLocks noGrp="1"/>
          </p:cNvSpPr>
          <p:nvPr>
            <p:ph type="sldNum" sz="quarter" idx="5"/>
          </p:nvPr>
        </p:nvSpPr>
        <p:spPr/>
        <p:txBody>
          <a:bodyPr/>
          <a:lstStyle/>
          <a:p>
            <a:fld id="{B366CD00-7841-4EFA-B0F7-5D43A28B1B59}" type="slidenum">
              <a:rPr lang="en-US" smtClean="0"/>
              <a:t>86</a:t>
            </a:fld>
            <a:endParaRPr lang="en-US"/>
          </a:p>
        </p:txBody>
      </p:sp>
    </p:spTree>
    <p:extLst>
      <p:ext uri="{BB962C8B-B14F-4D97-AF65-F5344CB8AC3E}">
        <p14:creationId xmlns:p14="http://schemas.microsoft.com/office/powerpoint/2010/main" val="36250831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Bring your own dependencies:</a:t>
            </a:r>
            <a:r>
              <a:rPr lang="en-US" b="0" dirty="0"/>
              <a:t> </a:t>
            </a:r>
            <a:r>
              <a:rPr lang="en-US" dirty="0"/>
              <a:t>Functions support both NuGet and NPM, so you can use your favorite libraries.</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87</a:t>
            </a:fld>
            <a:endParaRPr lang="en-US"/>
          </a:p>
        </p:txBody>
      </p:sp>
    </p:spTree>
    <p:extLst>
      <p:ext uri="{BB962C8B-B14F-4D97-AF65-F5344CB8AC3E}">
        <p14:creationId xmlns:p14="http://schemas.microsoft.com/office/powerpoint/2010/main" val="35631063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Integrated security:</a:t>
            </a:r>
            <a:r>
              <a:rPr lang="en-US" b="0" dirty="0"/>
              <a:t> </a:t>
            </a:r>
            <a:r>
              <a:rPr lang="en-US" dirty="0"/>
              <a:t>Protect HTTP-triggered functions with OAuth providers such as Azure Active Directory, Facebook, Google, Twitter, and Microsoft Account.</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88</a:t>
            </a:fld>
            <a:endParaRPr lang="en-US"/>
          </a:p>
        </p:txBody>
      </p:sp>
    </p:spTree>
    <p:extLst>
      <p:ext uri="{BB962C8B-B14F-4D97-AF65-F5344CB8AC3E}">
        <p14:creationId xmlns:p14="http://schemas.microsoft.com/office/powerpoint/2010/main" val="39273151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Simplified integration: </a:t>
            </a:r>
            <a:r>
              <a:rPr lang="en-US" dirty="0"/>
              <a:t>Easily leverage Azure services and software-as-a-service (SaaS) offerings.  These services can trigger your function and start execution or they can serve as input and output for your code.  Such services include Cosmos DB, Event Hubs, Event Grid, Mobile Apps, Notification Hubs, Service Bus, Azure Storage, GitHub, and Twilio SMS messages</a:t>
            </a:r>
            <a:endParaRPr lang="en-US" b="1" dirty="0"/>
          </a:p>
          <a:p>
            <a:endParaRPr lang="en-US" dirty="0"/>
          </a:p>
          <a:p>
            <a:pPr marL="228600" indent="-228600">
              <a:buFont typeface="+mj-lt"/>
              <a:buAutoNum type="arabicPeriod"/>
            </a:pPr>
            <a:r>
              <a:rPr lang="en-US" dirty="0"/>
              <a:t>Cosmos DB</a:t>
            </a:r>
          </a:p>
          <a:p>
            <a:pPr marL="228600" indent="-228600">
              <a:buFont typeface="+mj-lt"/>
              <a:buAutoNum type="arabicPeriod"/>
            </a:pPr>
            <a:r>
              <a:rPr lang="en-US" dirty="0"/>
              <a:t>Event Hubs</a:t>
            </a:r>
          </a:p>
          <a:p>
            <a:pPr marL="228600" indent="-228600">
              <a:buFont typeface="+mj-lt"/>
              <a:buAutoNum type="arabicPeriod"/>
            </a:pPr>
            <a:r>
              <a:rPr lang="en-US" dirty="0"/>
              <a:t>Event Grid</a:t>
            </a:r>
          </a:p>
          <a:p>
            <a:pPr marL="228600" indent="-228600">
              <a:buFont typeface="+mj-lt"/>
              <a:buAutoNum type="arabicPeriod"/>
            </a:pPr>
            <a:r>
              <a:rPr lang="en-US" dirty="0"/>
              <a:t>Service Bus</a:t>
            </a:r>
          </a:p>
          <a:p>
            <a:pPr marL="228600" indent="-228600">
              <a:buFont typeface="+mj-lt"/>
              <a:buAutoNum type="arabicPeriod"/>
            </a:pPr>
            <a:r>
              <a:rPr lang="en-US" dirty="0"/>
              <a:t>Blob Storage</a:t>
            </a:r>
          </a:p>
          <a:p>
            <a:pPr marL="228600" indent="-228600">
              <a:buFont typeface="+mj-lt"/>
              <a:buAutoNum type="arabicPeriod"/>
            </a:pPr>
            <a:r>
              <a:rPr lang="en-US" dirty="0"/>
              <a:t>Azure Communication Service</a:t>
            </a:r>
          </a:p>
        </p:txBody>
      </p:sp>
      <p:sp>
        <p:nvSpPr>
          <p:cNvPr id="4" name="Slide Number Placeholder 3"/>
          <p:cNvSpPr>
            <a:spLocks noGrp="1"/>
          </p:cNvSpPr>
          <p:nvPr>
            <p:ph type="sldNum" sz="quarter" idx="5"/>
          </p:nvPr>
        </p:nvSpPr>
        <p:spPr/>
        <p:txBody>
          <a:bodyPr/>
          <a:lstStyle/>
          <a:p>
            <a:fld id="{B366CD00-7841-4EFA-B0F7-5D43A28B1B59}" type="slidenum">
              <a:rPr lang="en-US" smtClean="0"/>
              <a:t>89</a:t>
            </a:fld>
            <a:endParaRPr lang="en-US"/>
          </a:p>
        </p:txBody>
      </p:sp>
    </p:spTree>
    <p:extLst>
      <p:ext uri="{BB962C8B-B14F-4D97-AF65-F5344CB8AC3E}">
        <p14:creationId xmlns:p14="http://schemas.microsoft.com/office/powerpoint/2010/main" val="33624103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Flexible development:</a:t>
            </a:r>
            <a:r>
              <a:rPr lang="en-US" b="0" dirty="0"/>
              <a:t> Code your functions right in the portal or set up continuous integration and deploy your code through GitHub, Visual Studio Team Services, and other support development tools including OneDrive, Bitbucket, Dropbox, and either a local or external Git repository</a:t>
            </a:r>
            <a:endParaRPr lang="en-US" b="1" dirty="0"/>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90</a:t>
            </a:fld>
            <a:endParaRPr lang="en-US"/>
          </a:p>
        </p:txBody>
      </p:sp>
    </p:spTree>
    <p:extLst>
      <p:ext uri="{BB962C8B-B14F-4D97-AF65-F5344CB8AC3E}">
        <p14:creationId xmlns:p14="http://schemas.microsoft.com/office/powerpoint/2010/main" val="582347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6E6E6"/>
                </a:solidFill>
                <a:effectLst/>
                <a:latin typeface="Segoe UI" panose="020B0502040204020203" pitchFamily="34" charset="0"/>
              </a:rPr>
              <a:t>Why .NET isolated process?</a:t>
            </a:r>
          </a:p>
          <a:p>
            <a:pPr algn="l"/>
            <a:r>
              <a:rPr lang="en-US" b="0" i="0" dirty="0">
                <a:solidFill>
                  <a:srgbClr val="E6E6E6"/>
                </a:solidFill>
                <a:effectLst/>
                <a:latin typeface="Segoe UI" panose="020B0502040204020203" pitchFamily="34" charset="0"/>
              </a:rPr>
              <a:t>Previously Azure Functions has only supported a tightly integrated mode for .NET functions, which run as a class library in the same process as the host. This mode provides deep integration between the host process and the functions. For example, .NET class library functions can share binding APIs and types. However, this integration also requires a tighter coupling between the host process and the .NET function. For example, .NET functions running in-process are required to run on the same version of .NET as the Functions runtime. To enable you to run outside these constraints, you can now choose to run in an isolated process. This process isolation also lets you develop functions that use current .NET releases (such as .NET 5.0), not natively supported by the Functions runtime. Both isolated process and in-process C# class library functions run on .NET 6.0.</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Because these functions run in a separate process, there are some features and functionality differences between .NET isolated function apps and .NET class library function apps.</a:t>
            </a:r>
          </a:p>
          <a:p>
            <a:pPr algn="l"/>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Benefits of running out-of-process</a:t>
            </a:r>
          </a:p>
          <a:p>
            <a:pPr algn="l"/>
            <a:r>
              <a:rPr lang="en-US" b="0" i="0" dirty="0">
                <a:solidFill>
                  <a:srgbClr val="E6E6E6"/>
                </a:solidFill>
                <a:effectLst/>
                <a:latin typeface="Segoe UI" panose="020B0502040204020203" pitchFamily="34" charset="0"/>
              </a:rPr>
              <a:t>When running out-of-process, your .NET functions can take advantage of the following benefits:</a:t>
            </a:r>
          </a:p>
          <a:p>
            <a:pPr algn="l"/>
            <a:endParaRPr lang="en-US" b="0" i="0" dirty="0">
              <a:solidFill>
                <a:srgbClr val="E6E6E6"/>
              </a:solidFill>
              <a:effectLst/>
              <a:latin typeface="Segoe UI" panose="020B0502040204020203" pitchFamily="34" charset="0"/>
            </a:endParaRPr>
          </a:p>
          <a:p>
            <a:pPr algn="l">
              <a:buFont typeface="Arial" panose="020B0604020202020204" pitchFamily="34" charset="0"/>
              <a:buChar char="•"/>
            </a:pPr>
            <a:r>
              <a:rPr lang="en-US" b="0" i="0" dirty="0">
                <a:solidFill>
                  <a:srgbClr val="E6E6E6"/>
                </a:solidFill>
                <a:effectLst/>
                <a:latin typeface="Segoe UI" panose="020B0502040204020203" pitchFamily="34" charset="0"/>
              </a:rPr>
              <a:t> Fewer conflicts: because the functions run in a separate process, assemblies used in your app won't conflict with different version of the same assemblies used by the host process.</a:t>
            </a:r>
          </a:p>
          <a:p>
            <a:pPr algn="l">
              <a:buFont typeface="Arial" panose="020B0604020202020204" pitchFamily="34" charset="0"/>
              <a:buChar char="•"/>
            </a:pPr>
            <a:r>
              <a:rPr lang="en-US" b="0" i="0" dirty="0">
                <a:solidFill>
                  <a:srgbClr val="E6E6E6"/>
                </a:solidFill>
                <a:effectLst/>
                <a:latin typeface="Segoe UI" panose="020B0502040204020203" pitchFamily="34" charset="0"/>
              </a:rPr>
              <a:t> Full control of the process: you control the start-up of the app and can control the configurations used and the middleware started.</a:t>
            </a:r>
          </a:p>
          <a:p>
            <a:pPr algn="l">
              <a:buFont typeface="Arial" panose="020B0604020202020204" pitchFamily="34" charset="0"/>
              <a:buChar char="•"/>
            </a:pPr>
            <a:r>
              <a:rPr lang="en-US" b="0" i="0" dirty="0">
                <a:solidFill>
                  <a:srgbClr val="E6E6E6"/>
                </a:solidFill>
                <a:effectLst/>
                <a:latin typeface="Segoe UI" panose="020B0502040204020203" pitchFamily="34" charset="0"/>
              </a:rPr>
              <a:t> Dependency injection: because you have full control of the process, you can use current .NET behaviors for dependency injection and incorporating middleware into your function app.</a:t>
            </a:r>
          </a:p>
        </p:txBody>
      </p:sp>
      <p:sp>
        <p:nvSpPr>
          <p:cNvPr id="4" name="Slide Number Placeholder 3"/>
          <p:cNvSpPr>
            <a:spLocks noGrp="1"/>
          </p:cNvSpPr>
          <p:nvPr>
            <p:ph type="sldNum" sz="quarter" idx="5"/>
          </p:nvPr>
        </p:nvSpPr>
        <p:spPr/>
        <p:txBody>
          <a:bodyPr/>
          <a:lstStyle/>
          <a:p>
            <a:fld id="{B366CD00-7841-4EFA-B0F7-5D43A28B1B59}" type="slidenum">
              <a:rPr lang="en-US" smtClean="0"/>
              <a:t>93</a:t>
            </a:fld>
            <a:endParaRPr lang="en-US"/>
          </a:p>
        </p:txBody>
      </p:sp>
    </p:spTree>
    <p:extLst>
      <p:ext uri="{BB962C8B-B14F-4D97-AF65-F5344CB8AC3E}">
        <p14:creationId xmlns:p14="http://schemas.microsoft.com/office/powerpoint/2010/main" val="2856549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Resilience</a:t>
            </a:r>
          </a:p>
          <a:p>
            <a:r>
              <a:rPr lang="en-US" dirty="0"/>
              <a:t>Because the application is divided up, one part of the application breaking or crashing does not (should not) necessarily affect the rest of the application.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of the services can be managed independently, isolated potential problem areas to individual services, and replacing or retiring services when deprecated or unused without affecting the overall structure and functionality.</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13</a:t>
            </a:fld>
            <a:endParaRPr lang="en-US"/>
          </a:p>
        </p:txBody>
      </p:sp>
    </p:spTree>
    <p:extLst>
      <p:ext uri="{BB962C8B-B14F-4D97-AF65-F5344CB8AC3E}">
        <p14:creationId xmlns:p14="http://schemas.microsoft.com/office/powerpoint/2010/main" val="12546005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 long-running functions can cause unexpected timeout issues.</a:t>
            </a:r>
          </a:p>
          <a:p>
            <a:endParaRPr lang="en-US" dirty="0"/>
          </a:p>
          <a:p>
            <a:r>
              <a:rPr lang="en-US" dirty="0"/>
              <a:t>Whenever possible, refactor large functions into smaller function sets that work together and return responses fast.  For example, an HTTP trigger might require an acknowledgement response within a certain time limit; it is common for webhooks to require an immediate response.  You can pass the HTTP trigger payload into a queue to be processed by a queue trigger function.  This approach lets you defer the actual work and return an immediate response.</a:t>
            </a:r>
          </a:p>
        </p:txBody>
      </p:sp>
      <p:sp>
        <p:nvSpPr>
          <p:cNvPr id="4" name="Slide Number Placeholder 3"/>
          <p:cNvSpPr>
            <a:spLocks noGrp="1"/>
          </p:cNvSpPr>
          <p:nvPr>
            <p:ph type="sldNum" sz="quarter" idx="5"/>
          </p:nvPr>
        </p:nvSpPr>
        <p:spPr/>
        <p:txBody>
          <a:bodyPr/>
          <a:lstStyle/>
          <a:p>
            <a:fld id="{B366CD00-7841-4EFA-B0F7-5D43A28B1B59}" type="slidenum">
              <a:rPr lang="en-US" smtClean="0"/>
              <a:t>106</a:t>
            </a:fld>
            <a:endParaRPr lang="en-US"/>
          </a:p>
        </p:txBody>
      </p:sp>
    </p:spTree>
    <p:extLst>
      <p:ext uri="{BB962C8B-B14F-4D97-AF65-F5344CB8AC3E}">
        <p14:creationId xmlns:p14="http://schemas.microsoft.com/office/powerpoint/2010/main" val="6425639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107</a:t>
            </a:fld>
            <a:endParaRPr lang="en-US"/>
          </a:p>
        </p:txBody>
      </p:sp>
    </p:spTree>
    <p:extLst>
      <p:ext uri="{BB962C8B-B14F-4D97-AF65-F5344CB8AC3E}">
        <p14:creationId xmlns:p14="http://schemas.microsoft.com/office/powerpoint/2010/main" val="5412607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 should be stateless and idempotent if possible.</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108</a:t>
            </a:fld>
            <a:endParaRPr lang="en-US"/>
          </a:p>
        </p:txBody>
      </p:sp>
    </p:spTree>
    <p:extLst>
      <p:ext uri="{BB962C8B-B14F-4D97-AF65-F5344CB8AC3E}">
        <p14:creationId xmlns:p14="http://schemas.microsoft.com/office/powerpoint/2010/main" val="3230001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function that you create has a memory footprint.  While this footprint is usually small, having too many functions within a function app can lead to slower start of your app on new instances.  It also means that the overall memory usage of your function app might be higher.</a:t>
            </a:r>
          </a:p>
          <a:p>
            <a:endParaRPr lang="en-US" dirty="0"/>
          </a:p>
          <a:p>
            <a:r>
              <a:rPr lang="en-US" dirty="0"/>
              <a:t>It is hard to say how many functions should be in a single app, which depends on your particular workload.  However, if your function stores a lot of data in memory, consider having fewer functions in a single app.</a:t>
            </a:r>
          </a:p>
        </p:txBody>
      </p:sp>
      <p:sp>
        <p:nvSpPr>
          <p:cNvPr id="4" name="Slide Number Placeholder 3"/>
          <p:cNvSpPr>
            <a:spLocks noGrp="1"/>
          </p:cNvSpPr>
          <p:nvPr>
            <p:ph type="sldNum" sz="quarter" idx="5"/>
          </p:nvPr>
        </p:nvSpPr>
        <p:spPr/>
        <p:txBody>
          <a:bodyPr/>
          <a:lstStyle/>
          <a:p>
            <a:fld id="{B366CD00-7841-4EFA-B0F7-5D43A28B1B59}" type="slidenum">
              <a:rPr lang="en-US" smtClean="0"/>
              <a:t>109</a:t>
            </a:fld>
            <a:endParaRPr lang="en-US"/>
          </a:p>
        </p:txBody>
      </p:sp>
    </p:spTree>
    <p:extLst>
      <p:ext uri="{BB962C8B-B14F-4D97-AF65-F5344CB8AC3E}">
        <p14:creationId xmlns:p14="http://schemas.microsoft.com/office/powerpoint/2010/main" val="4725142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Reuse connection to external resources whenever possible</a:t>
            </a:r>
          </a:p>
        </p:txBody>
      </p:sp>
      <p:sp>
        <p:nvSpPr>
          <p:cNvPr id="4" name="Slide Number Placeholder 3"/>
          <p:cNvSpPr>
            <a:spLocks noGrp="1"/>
          </p:cNvSpPr>
          <p:nvPr>
            <p:ph type="sldNum" sz="quarter" idx="5"/>
          </p:nvPr>
        </p:nvSpPr>
        <p:spPr/>
        <p:txBody>
          <a:bodyPr/>
          <a:lstStyle/>
          <a:p>
            <a:fld id="{B366CD00-7841-4EFA-B0F7-5D43A28B1B59}" type="slidenum">
              <a:rPr lang="en-US" smtClean="0"/>
              <a:t>110</a:t>
            </a:fld>
            <a:endParaRPr lang="en-US"/>
          </a:p>
        </p:txBody>
      </p:sp>
    </p:spTree>
    <p:extLst>
      <p:ext uri="{BB962C8B-B14F-4D97-AF65-F5344CB8AC3E}">
        <p14:creationId xmlns:p14="http://schemas.microsoft.com/office/powerpoint/2010/main" val="11282721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maximize performance, use a separate storage account for each function app.</a:t>
            </a:r>
          </a:p>
          <a:p>
            <a:endParaRPr lang="en-US" dirty="0"/>
          </a:p>
          <a:p>
            <a:r>
              <a:rPr lang="en-US" dirty="0"/>
              <a:t>This is particular important when you have Durable Functions or Event Hub triggered functions, which both generate a high volume of storage transactions.</a:t>
            </a:r>
          </a:p>
        </p:txBody>
      </p:sp>
      <p:sp>
        <p:nvSpPr>
          <p:cNvPr id="4" name="Slide Number Placeholder 3"/>
          <p:cNvSpPr>
            <a:spLocks noGrp="1"/>
          </p:cNvSpPr>
          <p:nvPr>
            <p:ph type="sldNum" sz="quarter" idx="5"/>
          </p:nvPr>
        </p:nvSpPr>
        <p:spPr/>
        <p:txBody>
          <a:bodyPr/>
          <a:lstStyle/>
          <a:p>
            <a:fld id="{B366CD00-7841-4EFA-B0F7-5D43A28B1B59}" type="slidenum">
              <a:rPr lang="en-US" smtClean="0"/>
              <a:t>111</a:t>
            </a:fld>
            <a:endParaRPr lang="en-US"/>
          </a:p>
        </p:txBody>
      </p:sp>
    </p:spTree>
    <p:extLst>
      <p:ext uri="{BB962C8B-B14F-4D97-AF65-F5344CB8AC3E}">
        <p14:creationId xmlns:p14="http://schemas.microsoft.com/office/powerpoint/2010/main" val="33839573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Asynchronous programing is a recommended best practice, especially when blocking I/O operations are involved.</a:t>
            </a:r>
          </a:p>
          <a:p>
            <a:endParaRPr lang="en-US" dirty="0"/>
          </a:p>
          <a:p>
            <a:r>
              <a:rPr lang="en-US" dirty="0"/>
              <a:t>In C#, always avoid referencing the Result property or calling Wait method on a Task instance.  This approach can lead to thread exhaustion.</a:t>
            </a:r>
          </a:p>
        </p:txBody>
      </p:sp>
      <p:sp>
        <p:nvSpPr>
          <p:cNvPr id="4" name="Slide Number Placeholder 3"/>
          <p:cNvSpPr>
            <a:spLocks noGrp="1"/>
          </p:cNvSpPr>
          <p:nvPr>
            <p:ph type="sldNum" sz="quarter" idx="5"/>
          </p:nvPr>
        </p:nvSpPr>
        <p:spPr/>
        <p:txBody>
          <a:bodyPr/>
          <a:lstStyle/>
          <a:p>
            <a:fld id="{B366CD00-7841-4EFA-B0F7-5D43A28B1B59}" type="slidenum">
              <a:rPr lang="en-US" smtClean="0"/>
              <a:t>112</a:t>
            </a:fld>
            <a:endParaRPr lang="en-US"/>
          </a:p>
        </p:txBody>
      </p:sp>
    </p:spTree>
    <p:extLst>
      <p:ext uri="{BB962C8B-B14F-4D97-AF65-F5344CB8AC3E}">
        <p14:creationId xmlns:p14="http://schemas.microsoft.com/office/powerpoint/2010/main" val="38528590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113</a:t>
            </a:fld>
            <a:endParaRPr lang="en-US"/>
          </a:p>
        </p:txBody>
      </p:sp>
    </p:spTree>
    <p:extLst>
      <p:ext uri="{BB962C8B-B14F-4D97-AF65-F5344CB8AC3E}">
        <p14:creationId xmlns:p14="http://schemas.microsoft.com/office/powerpoint/2010/main" val="28781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Scalability</a:t>
            </a:r>
          </a:p>
          <a:p>
            <a:r>
              <a:rPr lang="en-US" dirty="0"/>
              <a:t>Instead of scaling the entire application, only the microservices that receive a great deal of usage can be scaled.</a:t>
            </a:r>
          </a:p>
          <a:p>
            <a:endParaRPr lang="en-US" dirty="0"/>
          </a:p>
          <a:p>
            <a:r>
              <a:rPr lang="en-US" dirty="0"/>
              <a:t>The independent microservices modules and their related services can be individually and automatically scaled based on their respective demands without impacting the application’s overall performance.  The ability to independently scale removes the need to scale the entire app up or down, potentially saving costs and reducing downtime.</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15</a:t>
            </a:fld>
            <a:endParaRPr lang="en-US"/>
          </a:p>
        </p:txBody>
      </p:sp>
    </p:spTree>
    <p:extLst>
      <p:ext uri="{BB962C8B-B14F-4D97-AF65-F5344CB8AC3E}">
        <p14:creationId xmlns:p14="http://schemas.microsoft.com/office/powerpoint/2010/main" val="1394289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Maintainability</a:t>
            </a:r>
          </a:p>
          <a:p>
            <a:r>
              <a:rPr lang="en-US" dirty="0"/>
              <a:t>Features can be rolled out or updated one at a time, instead of updating the entire stack.</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17</a:t>
            </a:fld>
            <a:endParaRPr lang="en-US"/>
          </a:p>
        </p:txBody>
      </p:sp>
    </p:spTree>
    <p:extLst>
      <p:ext uri="{BB962C8B-B14F-4D97-AF65-F5344CB8AC3E}">
        <p14:creationId xmlns:p14="http://schemas.microsoft.com/office/powerpoint/2010/main" val="1303279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18</a:t>
            </a:fld>
            <a:endParaRPr lang="en-US"/>
          </a:p>
        </p:txBody>
      </p:sp>
    </p:spTree>
    <p:extLst>
      <p:ext uri="{BB962C8B-B14F-4D97-AF65-F5344CB8AC3E}">
        <p14:creationId xmlns:p14="http://schemas.microsoft.com/office/powerpoint/2010/main" val="3870287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Flexibility</a:t>
            </a:r>
          </a:p>
          <a:p>
            <a:r>
              <a:rPr lang="en-US" dirty="0"/>
              <a:t>Microservices can be written in different languages and each have their own libraries.</a:t>
            </a:r>
          </a:p>
          <a:p>
            <a:endParaRPr lang="en-US" dirty="0"/>
          </a:p>
          <a:p>
            <a:r>
              <a:rPr lang="en-US" dirty="0"/>
              <a:t>Microservice solutions let development teams use the best deployment approach, language, platform and programming model for each service, providing flexibility in choosing technologies and tools.</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19</a:t>
            </a:fld>
            <a:endParaRPr lang="en-US"/>
          </a:p>
        </p:txBody>
      </p:sp>
    </p:spTree>
    <p:extLst>
      <p:ext uri="{BB962C8B-B14F-4D97-AF65-F5344CB8AC3E}">
        <p14:creationId xmlns:p14="http://schemas.microsoft.com/office/powerpoint/2010/main" val="37331000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t="-21000" b="-2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8BA79-FF53-4043-8CAC-DF41AC9450EB}"/>
              </a:ext>
            </a:extLst>
          </p:cNvPr>
          <p:cNvSpPr>
            <a:spLocks noGrp="1"/>
          </p:cNvSpPr>
          <p:nvPr>
            <p:ph type="ctrTitle"/>
          </p:nvPr>
        </p:nvSpPr>
        <p:spPr>
          <a:xfrm>
            <a:off x="1524000" y="1122363"/>
            <a:ext cx="5772727"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0E9B096-8022-478D-8F9F-AD28291E19CF}"/>
              </a:ext>
            </a:extLst>
          </p:cNvPr>
          <p:cNvSpPr>
            <a:spLocks noGrp="1"/>
          </p:cNvSpPr>
          <p:nvPr>
            <p:ph type="subTitle" idx="1"/>
          </p:nvPr>
        </p:nvSpPr>
        <p:spPr>
          <a:xfrm>
            <a:off x="1524000" y="3602038"/>
            <a:ext cx="5772727"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790140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095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0EC01-2C1A-49F6-AE5C-353E3DFE9E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495766-E44D-4461-8E29-6904B1CC9DD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6696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t="-21000" b="-2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7CE6B-4DED-4458-BB43-865830CD335F}"/>
              </a:ext>
            </a:extLst>
          </p:cNvPr>
          <p:cNvSpPr>
            <a:spLocks noGrp="1"/>
          </p:cNvSpPr>
          <p:nvPr>
            <p:ph type="title"/>
          </p:nvPr>
        </p:nvSpPr>
        <p:spPr>
          <a:xfrm>
            <a:off x="988868" y="1340283"/>
            <a:ext cx="6409459"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58157D55-71F4-4A19-A860-4689B831B356}"/>
              </a:ext>
            </a:extLst>
          </p:cNvPr>
          <p:cNvSpPr>
            <a:spLocks noGrp="1"/>
          </p:cNvSpPr>
          <p:nvPr>
            <p:ph type="body" idx="1"/>
          </p:nvPr>
        </p:nvSpPr>
        <p:spPr>
          <a:xfrm>
            <a:off x="988868" y="4220008"/>
            <a:ext cx="6409459"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304072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A039E-146F-49D9-B9A7-3C1528D3D1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0BCC12-7FC7-4808-8356-FA0E5A2FA427}"/>
              </a:ext>
            </a:extLst>
          </p:cNvPr>
          <p:cNvSpPr>
            <a:spLocks noGrp="1"/>
          </p:cNvSpPr>
          <p:nvPr>
            <p:ph sz="half" idx="1"/>
          </p:nvPr>
        </p:nvSpPr>
        <p:spPr>
          <a:xfrm>
            <a:off x="274320" y="1152144"/>
            <a:ext cx="5541726" cy="51480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8A5DB1-5587-4243-A056-03CEF2373631}"/>
              </a:ext>
            </a:extLst>
          </p:cNvPr>
          <p:cNvSpPr>
            <a:spLocks noGrp="1"/>
          </p:cNvSpPr>
          <p:nvPr>
            <p:ph sz="half" idx="2"/>
          </p:nvPr>
        </p:nvSpPr>
        <p:spPr>
          <a:xfrm>
            <a:off x="6354618" y="1152144"/>
            <a:ext cx="5541726" cy="51480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0009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CA2E7-6046-4F11-983A-F17F4012E0A4}"/>
              </a:ext>
            </a:extLst>
          </p:cNvPr>
          <p:cNvSpPr>
            <a:spLocks noGrp="1"/>
          </p:cNvSpPr>
          <p:nvPr>
            <p:ph type="title"/>
          </p:nvPr>
        </p:nvSpPr>
        <p:spPr>
          <a:xfrm>
            <a:off x="274320" y="246888"/>
            <a:ext cx="11622024" cy="676656"/>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60D0FF-3D8A-4CE1-B13B-ECEF415183CB}"/>
              </a:ext>
            </a:extLst>
          </p:cNvPr>
          <p:cNvSpPr>
            <a:spLocks noGrp="1"/>
          </p:cNvSpPr>
          <p:nvPr>
            <p:ph type="body" idx="1"/>
          </p:nvPr>
        </p:nvSpPr>
        <p:spPr>
          <a:xfrm>
            <a:off x="274319" y="1152144"/>
            <a:ext cx="554126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A30A908-D7AD-43B8-A6AD-2FE892C0A2EF}"/>
              </a:ext>
            </a:extLst>
          </p:cNvPr>
          <p:cNvSpPr>
            <a:spLocks noGrp="1"/>
          </p:cNvSpPr>
          <p:nvPr>
            <p:ph sz="half" idx="2"/>
          </p:nvPr>
        </p:nvSpPr>
        <p:spPr>
          <a:xfrm>
            <a:off x="274320" y="1976056"/>
            <a:ext cx="5541263" cy="42136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AAF42E-2CCC-4D57-AEF4-AB5CB0009589}"/>
              </a:ext>
            </a:extLst>
          </p:cNvPr>
          <p:cNvSpPr>
            <a:spLocks noGrp="1"/>
          </p:cNvSpPr>
          <p:nvPr>
            <p:ph type="body" sz="quarter" idx="3"/>
          </p:nvPr>
        </p:nvSpPr>
        <p:spPr>
          <a:xfrm>
            <a:off x="6355080" y="1152144"/>
            <a:ext cx="554126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D761A0-0F62-436B-925A-7AFDC36820A0}"/>
              </a:ext>
            </a:extLst>
          </p:cNvPr>
          <p:cNvSpPr>
            <a:spLocks noGrp="1"/>
          </p:cNvSpPr>
          <p:nvPr>
            <p:ph sz="quarter" idx="4"/>
          </p:nvPr>
        </p:nvSpPr>
        <p:spPr>
          <a:xfrm>
            <a:off x="6355078" y="1976056"/>
            <a:ext cx="5541265" cy="421360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81305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1B9FA-7FC1-40F4-93D3-13F59558F98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8414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4307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C42A2-159E-4A7B-A929-1ACCFDBD21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5B35EA-74D1-4C40-BB3F-2079CCC2CC56}"/>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C8C546-779B-485A-990A-E01F8B8C16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5939284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71C94-8FF9-438D-852D-545C220178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5300272-0AE6-4EA5-8FA8-B1DA60324659}"/>
              </a:ext>
            </a:extLst>
          </p:cNvPr>
          <p:cNvSpPr>
            <a:spLocks noGrp="1"/>
          </p:cNvSpPr>
          <p:nvPr>
            <p:ph type="pic" idx="1"/>
          </p:nvPr>
        </p:nvSpPr>
        <p:spPr>
          <a:xfrm>
            <a:off x="5180012" y="99218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04066F9-8DC9-40E5-A5E3-E271F9BE87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081817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alphaModFix amt="1500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11A62F-D5DE-4914-AB86-1BE987F62740}"/>
              </a:ext>
            </a:extLst>
          </p:cNvPr>
          <p:cNvSpPr>
            <a:spLocks noGrp="1"/>
          </p:cNvSpPr>
          <p:nvPr>
            <p:ph type="title"/>
          </p:nvPr>
        </p:nvSpPr>
        <p:spPr>
          <a:xfrm>
            <a:off x="274320" y="246888"/>
            <a:ext cx="11622024" cy="67665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B66B3E8-94FA-4729-80F0-82DCB5E74162}"/>
              </a:ext>
            </a:extLst>
          </p:cNvPr>
          <p:cNvSpPr>
            <a:spLocks noGrp="1"/>
          </p:cNvSpPr>
          <p:nvPr>
            <p:ph type="body" idx="1"/>
          </p:nvPr>
        </p:nvSpPr>
        <p:spPr>
          <a:xfrm>
            <a:off x="274320" y="1152144"/>
            <a:ext cx="11622024" cy="51480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a:extLst>
              <a:ext uri="{FF2B5EF4-FFF2-40B4-BE49-F238E27FC236}">
                <a16:creationId xmlns:a16="http://schemas.microsoft.com/office/drawing/2014/main" id="{09FA72C6-4763-4763-8788-2123CEE07EEB}"/>
              </a:ext>
            </a:extLst>
          </p:cNvPr>
          <p:cNvSpPr txBox="1"/>
          <p:nvPr userDrawn="1"/>
        </p:nvSpPr>
        <p:spPr>
          <a:xfrm>
            <a:off x="4299798" y="6437735"/>
            <a:ext cx="3584636" cy="276999"/>
          </a:xfrm>
          <a:prstGeom prst="rect">
            <a:avLst/>
          </a:prstGeom>
          <a:noFill/>
        </p:spPr>
        <p:txBody>
          <a:bodyPr wrap="none" rtlCol="0">
            <a:spAutoFit/>
          </a:bodyPr>
          <a:lstStyle/>
          <a:p>
            <a:pPr algn="ctr"/>
            <a:r>
              <a:rPr lang="en-US" sz="1200" kern="1200" dirty="0">
                <a:solidFill>
                  <a:schemeClr val="bg1">
                    <a:lumMod val="75000"/>
                  </a:schemeClr>
                </a:solidFill>
                <a:latin typeface="+mn-lt"/>
                <a:ea typeface="+mn-ea"/>
                <a:cs typeface="+mn-cs"/>
              </a:rPr>
              <a:t>Building Microservice REST APIs Using Azure Functions</a:t>
            </a:r>
          </a:p>
        </p:txBody>
      </p:sp>
      <p:pic>
        <p:nvPicPr>
          <p:cNvPr id="8" name="Picture 7">
            <a:extLst>
              <a:ext uri="{FF2B5EF4-FFF2-40B4-BE49-F238E27FC236}">
                <a16:creationId xmlns:a16="http://schemas.microsoft.com/office/drawing/2014/main" id="{F1DB58EC-22D7-4F5C-9492-0BF622075F78}"/>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9" name="Picture 8">
            <a:extLst>
              <a:ext uri="{FF2B5EF4-FFF2-40B4-BE49-F238E27FC236}">
                <a16:creationId xmlns:a16="http://schemas.microsoft.com/office/drawing/2014/main" id="{3842A9A6-3AD4-4D6D-9D99-F04DB3F7C2E7}"/>
              </a:ext>
            </a:extLst>
          </p:cNvPr>
          <p:cNvPicPr>
            <a:picLocks noChangeAspect="1"/>
          </p:cNvPicPr>
          <p:nvPr userDrawn="1"/>
        </p:nvPicPr>
        <p:blipFill>
          <a:blip r:embed="rId1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38213999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rgbClr val="009CE9"/>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620609"/>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6591557"/>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7.png"/><Relationship Id="rId7" Type="http://schemas.openxmlformats.org/officeDocument/2006/relationships/image" Target="../media/image42.png"/><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4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2.png"/><Relationship Id="rId7"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3.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8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svg"/><Relationship Id="rId10" Type="http://schemas.openxmlformats.org/officeDocument/2006/relationships/image" Target="../media/image35.png"/><Relationship Id="rId4" Type="http://schemas.openxmlformats.org/officeDocument/2006/relationships/image" Target="../media/image30.png"/><Relationship Id="rId9" Type="http://schemas.microsoft.com/office/2007/relationships/hdphoto" Target="../media/hdphoto1.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26" name="Picture 2" descr="TechBash">
            <a:extLst>
              <a:ext uri="{FF2B5EF4-FFF2-40B4-BE49-F238E27FC236}">
                <a16:creationId xmlns:a16="http://schemas.microsoft.com/office/drawing/2014/main" id="{6F8F2FE0-BADE-04E2-5013-BA26FFE7CA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800" y="5930900"/>
            <a:ext cx="381000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7012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E2D9A-1E81-458A-9210-2133BF03ABF8}"/>
              </a:ext>
            </a:extLst>
          </p:cNvPr>
          <p:cNvSpPr>
            <a:spLocks noGrp="1"/>
          </p:cNvSpPr>
          <p:nvPr>
            <p:ph type="title"/>
          </p:nvPr>
        </p:nvSpPr>
        <p:spPr/>
        <p:txBody>
          <a:bodyPr>
            <a:normAutofit fontScale="90000"/>
          </a:bodyPr>
          <a:lstStyle/>
          <a:p>
            <a:r>
              <a:rPr lang="en-US" dirty="0"/>
              <a:t>What are microservices?</a:t>
            </a:r>
          </a:p>
        </p:txBody>
      </p:sp>
      <p:grpSp>
        <p:nvGrpSpPr>
          <p:cNvPr id="3" name="Group 2">
            <a:extLst>
              <a:ext uri="{FF2B5EF4-FFF2-40B4-BE49-F238E27FC236}">
                <a16:creationId xmlns:a16="http://schemas.microsoft.com/office/drawing/2014/main" id="{7E72B759-F456-4C4F-A718-A9A71D9B2BA2}"/>
              </a:ext>
            </a:extLst>
          </p:cNvPr>
          <p:cNvGrpSpPr/>
          <p:nvPr/>
        </p:nvGrpSpPr>
        <p:grpSpPr>
          <a:xfrm>
            <a:off x="710120" y="2334638"/>
            <a:ext cx="2675106" cy="3272344"/>
            <a:chOff x="710120" y="2334638"/>
            <a:chExt cx="2675106" cy="3272344"/>
          </a:xfrm>
        </p:grpSpPr>
        <p:sp>
          <p:nvSpPr>
            <p:cNvPr id="4" name="Rectangle: Rounded Corners 3">
              <a:extLst>
                <a:ext uri="{FF2B5EF4-FFF2-40B4-BE49-F238E27FC236}">
                  <a16:creationId xmlns:a16="http://schemas.microsoft.com/office/drawing/2014/main" id="{AC92FA0A-6B9C-41A5-BB52-FE280E2FFAC6}"/>
                </a:ext>
              </a:extLst>
            </p:cNvPr>
            <p:cNvSpPr/>
            <p:nvPr/>
          </p:nvSpPr>
          <p:spPr>
            <a:xfrm>
              <a:off x="710120" y="2334638"/>
              <a:ext cx="2675106" cy="8754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User Interface</a:t>
              </a:r>
            </a:p>
          </p:txBody>
        </p:sp>
        <p:sp>
          <p:nvSpPr>
            <p:cNvPr id="5" name="Rectangle: Rounded Corners 4">
              <a:extLst>
                <a:ext uri="{FF2B5EF4-FFF2-40B4-BE49-F238E27FC236}">
                  <a16:creationId xmlns:a16="http://schemas.microsoft.com/office/drawing/2014/main" id="{9AC400A7-C8A4-48FB-90A6-2DEF3877181F}"/>
                </a:ext>
              </a:extLst>
            </p:cNvPr>
            <p:cNvSpPr/>
            <p:nvPr/>
          </p:nvSpPr>
          <p:spPr>
            <a:xfrm>
              <a:off x="710120" y="3533065"/>
              <a:ext cx="2675106" cy="87549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Business Logic</a:t>
              </a:r>
            </a:p>
          </p:txBody>
        </p:sp>
        <p:sp>
          <p:nvSpPr>
            <p:cNvPr id="6" name="Rectangle: Rounded Corners 5">
              <a:extLst>
                <a:ext uri="{FF2B5EF4-FFF2-40B4-BE49-F238E27FC236}">
                  <a16:creationId xmlns:a16="http://schemas.microsoft.com/office/drawing/2014/main" id="{F2127A4E-0951-4A3F-9026-7DC68C9B83C2}"/>
                </a:ext>
              </a:extLst>
            </p:cNvPr>
            <p:cNvSpPr/>
            <p:nvPr/>
          </p:nvSpPr>
          <p:spPr>
            <a:xfrm>
              <a:off x="710120" y="4731492"/>
              <a:ext cx="2675106"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Application Database</a:t>
              </a:r>
            </a:p>
          </p:txBody>
        </p:sp>
        <p:cxnSp>
          <p:nvCxnSpPr>
            <p:cNvPr id="7" name="Straight Arrow Connector 6">
              <a:extLst>
                <a:ext uri="{FF2B5EF4-FFF2-40B4-BE49-F238E27FC236}">
                  <a16:creationId xmlns:a16="http://schemas.microsoft.com/office/drawing/2014/main" id="{FB348EB5-9AA8-4FEA-A316-CFA1E7CFE690}"/>
                </a:ext>
              </a:extLst>
            </p:cNvPr>
            <p:cNvCxnSpPr>
              <a:stCxn id="4" idx="2"/>
              <a:endCxn id="5" idx="0"/>
            </p:cNvCxnSpPr>
            <p:nvPr/>
          </p:nvCxnSpPr>
          <p:spPr>
            <a:xfrm>
              <a:off x="2047673" y="3210128"/>
              <a:ext cx="0" cy="3229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0F5BF8A-088E-48BA-AC2E-8FBA576C2BAA}"/>
                </a:ext>
              </a:extLst>
            </p:cNvPr>
            <p:cNvCxnSpPr>
              <a:stCxn id="5" idx="2"/>
              <a:endCxn id="6" idx="0"/>
            </p:cNvCxnSpPr>
            <p:nvPr/>
          </p:nvCxnSpPr>
          <p:spPr>
            <a:xfrm>
              <a:off x="2047673" y="4408555"/>
              <a:ext cx="0" cy="3229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 name="Rectangle: Rounded Corners 8">
            <a:extLst>
              <a:ext uri="{FF2B5EF4-FFF2-40B4-BE49-F238E27FC236}">
                <a16:creationId xmlns:a16="http://schemas.microsoft.com/office/drawing/2014/main" id="{FB0D74E6-4AE3-42EB-94BE-EDFCA5E60E40}"/>
              </a:ext>
            </a:extLst>
          </p:cNvPr>
          <p:cNvSpPr/>
          <p:nvPr/>
        </p:nvSpPr>
        <p:spPr>
          <a:xfrm>
            <a:off x="4578485" y="2344366"/>
            <a:ext cx="6977971" cy="8754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User Interface</a:t>
            </a:r>
          </a:p>
        </p:txBody>
      </p:sp>
      <p:sp>
        <p:nvSpPr>
          <p:cNvPr id="10" name="Rectangle: Rounded Corners 9">
            <a:extLst>
              <a:ext uri="{FF2B5EF4-FFF2-40B4-BE49-F238E27FC236}">
                <a16:creationId xmlns:a16="http://schemas.microsoft.com/office/drawing/2014/main" id="{F32024C2-518F-4E14-8910-64697E846E2A}"/>
              </a:ext>
            </a:extLst>
          </p:cNvPr>
          <p:cNvSpPr/>
          <p:nvPr/>
        </p:nvSpPr>
        <p:spPr>
          <a:xfrm>
            <a:off x="4578485"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1" name="Rectangle: Rounded Corners 10">
            <a:extLst>
              <a:ext uri="{FF2B5EF4-FFF2-40B4-BE49-F238E27FC236}">
                <a16:creationId xmlns:a16="http://schemas.microsoft.com/office/drawing/2014/main" id="{E21204F9-884A-45B1-9068-7443187AA269}"/>
              </a:ext>
            </a:extLst>
          </p:cNvPr>
          <p:cNvSpPr/>
          <p:nvPr/>
        </p:nvSpPr>
        <p:spPr>
          <a:xfrm>
            <a:off x="6355404"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2" name="Rectangle: Rounded Corners 11">
            <a:extLst>
              <a:ext uri="{FF2B5EF4-FFF2-40B4-BE49-F238E27FC236}">
                <a16:creationId xmlns:a16="http://schemas.microsoft.com/office/drawing/2014/main" id="{28558695-D885-42F9-813D-9E98DD42C095}"/>
              </a:ext>
            </a:extLst>
          </p:cNvPr>
          <p:cNvSpPr/>
          <p:nvPr/>
        </p:nvSpPr>
        <p:spPr>
          <a:xfrm>
            <a:off x="8132323"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3" name="Rectangle: Rounded Corners 12">
            <a:extLst>
              <a:ext uri="{FF2B5EF4-FFF2-40B4-BE49-F238E27FC236}">
                <a16:creationId xmlns:a16="http://schemas.microsoft.com/office/drawing/2014/main" id="{B0EEA7A6-5B70-4603-9F21-FC5AB53EDE57}"/>
              </a:ext>
            </a:extLst>
          </p:cNvPr>
          <p:cNvSpPr/>
          <p:nvPr/>
        </p:nvSpPr>
        <p:spPr>
          <a:xfrm>
            <a:off x="9909242"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4" name="Rectangle: Rounded Corners 13">
            <a:extLst>
              <a:ext uri="{FF2B5EF4-FFF2-40B4-BE49-F238E27FC236}">
                <a16:creationId xmlns:a16="http://schemas.microsoft.com/office/drawing/2014/main" id="{8F174C59-7EBF-4BF2-B408-91186EE5C7D2}"/>
              </a:ext>
            </a:extLst>
          </p:cNvPr>
          <p:cNvSpPr/>
          <p:nvPr/>
        </p:nvSpPr>
        <p:spPr>
          <a:xfrm>
            <a:off x="4578485" y="473149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sp>
        <p:nvSpPr>
          <p:cNvPr id="15" name="Rectangle: Rounded Corners 14">
            <a:extLst>
              <a:ext uri="{FF2B5EF4-FFF2-40B4-BE49-F238E27FC236}">
                <a16:creationId xmlns:a16="http://schemas.microsoft.com/office/drawing/2014/main" id="{27263C59-D333-4CBE-BFD9-E0DB4E5C7A0A}"/>
              </a:ext>
            </a:extLst>
          </p:cNvPr>
          <p:cNvSpPr/>
          <p:nvPr/>
        </p:nvSpPr>
        <p:spPr>
          <a:xfrm>
            <a:off x="6355404" y="473534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sp>
        <p:nvSpPr>
          <p:cNvPr id="16" name="Rectangle: Rounded Corners 15">
            <a:extLst>
              <a:ext uri="{FF2B5EF4-FFF2-40B4-BE49-F238E27FC236}">
                <a16:creationId xmlns:a16="http://schemas.microsoft.com/office/drawing/2014/main" id="{4F08FC0A-E65E-41A0-B151-3AD2BE9C34AF}"/>
              </a:ext>
            </a:extLst>
          </p:cNvPr>
          <p:cNvSpPr/>
          <p:nvPr/>
        </p:nvSpPr>
        <p:spPr>
          <a:xfrm>
            <a:off x="8132326" y="473149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sp>
        <p:nvSpPr>
          <p:cNvPr id="17" name="Rectangle: Rounded Corners 16">
            <a:extLst>
              <a:ext uri="{FF2B5EF4-FFF2-40B4-BE49-F238E27FC236}">
                <a16:creationId xmlns:a16="http://schemas.microsoft.com/office/drawing/2014/main" id="{2BABD8B2-4419-4265-9E58-DC3B24EA8388}"/>
              </a:ext>
            </a:extLst>
          </p:cNvPr>
          <p:cNvSpPr/>
          <p:nvPr/>
        </p:nvSpPr>
        <p:spPr>
          <a:xfrm>
            <a:off x="9909248" y="472764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cxnSp>
        <p:nvCxnSpPr>
          <p:cNvPr id="18" name="Straight Arrow Connector 17">
            <a:extLst>
              <a:ext uri="{FF2B5EF4-FFF2-40B4-BE49-F238E27FC236}">
                <a16:creationId xmlns:a16="http://schemas.microsoft.com/office/drawing/2014/main" id="{C74EDF29-8538-4D31-967B-0233FC735155}"/>
              </a:ext>
            </a:extLst>
          </p:cNvPr>
          <p:cNvCxnSpPr>
            <a:cxnSpLocks/>
            <a:endCxn id="10" idx="0"/>
          </p:cNvCxnSpPr>
          <p:nvPr/>
        </p:nvCxnSpPr>
        <p:spPr>
          <a:xfrm>
            <a:off x="5402091" y="3210127"/>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5BA4464-B720-4C9E-9E3F-3A07B89CE876}"/>
              </a:ext>
            </a:extLst>
          </p:cNvPr>
          <p:cNvCxnSpPr>
            <a:cxnSpLocks/>
          </p:cNvCxnSpPr>
          <p:nvPr/>
        </p:nvCxnSpPr>
        <p:spPr>
          <a:xfrm>
            <a:off x="7179008" y="3206278"/>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526D816-59FA-4AFA-87FC-F685B1BB053E}"/>
              </a:ext>
            </a:extLst>
          </p:cNvPr>
          <p:cNvCxnSpPr>
            <a:cxnSpLocks/>
          </p:cNvCxnSpPr>
          <p:nvPr/>
        </p:nvCxnSpPr>
        <p:spPr>
          <a:xfrm>
            <a:off x="8955925" y="3202429"/>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CCD6C59-D7C5-49BF-95F5-3C9ECF9E4251}"/>
              </a:ext>
            </a:extLst>
          </p:cNvPr>
          <p:cNvCxnSpPr>
            <a:cxnSpLocks/>
          </p:cNvCxnSpPr>
          <p:nvPr/>
        </p:nvCxnSpPr>
        <p:spPr>
          <a:xfrm>
            <a:off x="10732842" y="3198580"/>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00232FD-4958-4CD5-9722-D070406BD8CA}"/>
              </a:ext>
            </a:extLst>
          </p:cNvPr>
          <p:cNvCxnSpPr>
            <a:cxnSpLocks/>
          </p:cNvCxnSpPr>
          <p:nvPr/>
        </p:nvCxnSpPr>
        <p:spPr>
          <a:xfrm>
            <a:off x="5429643" y="4249011"/>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4FCFB0F-AFC2-4704-B2DB-5BD7C34352F4}"/>
              </a:ext>
            </a:extLst>
          </p:cNvPr>
          <p:cNvCxnSpPr>
            <a:cxnSpLocks/>
          </p:cNvCxnSpPr>
          <p:nvPr/>
        </p:nvCxnSpPr>
        <p:spPr>
          <a:xfrm>
            <a:off x="7179005" y="4249010"/>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9FFF811-3843-449F-8464-71101F9CDD8C}"/>
              </a:ext>
            </a:extLst>
          </p:cNvPr>
          <p:cNvCxnSpPr>
            <a:cxnSpLocks/>
          </p:cNvCxnSpPr>
          <p:nvPr/>
        </p:nvCxnSpPr>
        <p:spPr>
          <a:xfrm>
            <a:off x="8928367" y="4249009"/>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E7E9E3F-42A3-4C47-A477-6B817703FEA8}"/>
              </a:ext>
            </a:extLst>
          </p:cNvPr>
          <p:cNvCxnSpPr>
            <a:cxnSpLocks/>
          </p:cNvCxnSpPr>
          <p:nvPr/>
        </p:nvCxnSpPr>
        <p:spPr>
          <a:xfrm>
            <a:off x="10677729" y="4249008"/>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DAE7285-F768-45FC-9F14-CECBCC19BA03}"/>
              </a:ext>
            </a:extLst>
          </p:cNvPr>
          <p:cNvSpPr txBox="1"/>
          <p:nvPr/>
        </p:nvSpPr>
        <p:spPr>
          <a:xfrm>
            <a:off x="547070" y="1714416"/>
            <a:ext cx="3001206" cy="369332"/>
          </a:xfrm>
          <a:prstGeom prst="rect">
            <a:avLst/>
          </a:prstGeom>
          <a:noFill/>
        </p:spPr>
        <p:txBody>
          <a:bodyPr wrap="none" rtlCol="0">
            <a:spAutoFit/>
          </a:bodyPr>
          <a:lstStyle/>
          <a:p>
            <a:r>
              <a:rPr lang="en-US" dirty="0">
                <a:latin typeface="Kamerik205 8" panose="020B0803030600020004" pitchFamily="34" charset="0"/>
              </a:rPr>
              <a:t>Monolithic Architecture</a:t>
            </a:r>
          </a:p>
        </p:txBody>
      </p:sp>
      <p:sp>
        <p:nvSpPr>
          <p:cNvPr id="27" name="TextBox 26">
            <a:extLst>
              <a:ext uri="{FF2B5EF4-FFF2-40B4-BE49-F238E27FC236}">
                <a16:creationId xmlns:a16="http://schemas.microsoft.com/office/drawing/2014/main" id="{008A2B89-73EF-4221-B01D-B403EA295F37}"/>
              </a:ext>
            </a:extLst>
          </p:cNvPr>
          <p:cNvSpPr txBox="1"/>
          <p:nvPr/>
        </p:nvSpPr>
        <p:spPr>
          <a:xfrm>
            <a:off x="6398835" y="1714416"/>
            <a:ext cx="3466975" cy="369332"/>
          </a:xfrm>
          <a:prstGeom prst="rect">
            <a:avLst/>
          </a:prstGeom>
          <a:noFill/>
        </p:spPr>
        <p:txBody>
          <a:bodyPr wrap="none" rtlCol="0">
            <a:spAutoFit/>
          </a:bodyPr>
          <a:lstStyle/>
          <a:p>
            <a:r>
              <a:rPr lang="en-US" dirty="0">
                <a:latin typeface="Kamerik205 8" panose="020B0803030600020004" pitchFamily="34" charset="0"/>
              </a:rPr>
              <a:t>Microservices Architecture</a:t>
            </a:r>
          </a:p>
        </p:txBody>
      </p:sp>
      <p:sp>
        <p:nvSpPr>
          <p:cNvPr id="28" name="Rectangle: Rounded Corners 27">
            <a:extLst>
              <a:ext uri="{FF2B5EF4-FFF2-40B4-BE49-F238E27FC236}">
                <a16:creationId xmlns:a16="http://schemas.microsoft.com/office/drawing/2014/main" id="{D7CC91F3-9771-49F2-ABA2-D4482E36E6B9}"/>
              </a:ext>
            </a:extLst>
          </p:cNvPr>
          <p:cNvSpPr/>
          <p:nvPr/>
        </p:nvSpPr>
        <p:spPr>
          <a:xfrm>
            <a:off x="4578485" y="4742418"/>
            <a:ext cx="6977971" cy="8716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Application</a:t>
            </a:r>
          </a:p>
          <a:p>
            <a:pPr algn="ctr"/>
            <a:r>
              <a:rPr lang="en-US" dirty="0"/>
              <a:t>Database</a:t>
            </a:r>
          </a:p>
        </p:txBody>
      </p:sp>
    </p:spTree>
    <p:extLst>
      <p:ext uri="{BB962C8B-B14F-4D97-AF65-F5344CB8AC3E}">
        <p14:creationId xmlns:p14="http://schemas.microsoft.com/office/powerpoint/2010/main" val="281120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7EAD1A-4E42-4FCF-B011-0E1F5BFE4905}"/>
              </a:ext>
            </a:extLst>
          </p:cNvPr>
          <p:cNvPicPr>
            <a:picLocks noChangeAspect="1"/>
          </p:cNvPicPr>
          <p:nvPr/>
        </p:nvPicPr>
        <p:blipFill rotWithShape="1">
          <a:blip r:embed="rId2">
            <a:extLst>
              <a:ext uri="{28A0092B-C50C-407E-A947-70E740481C1C}">
                <a14:useLocalDpi xmlns:a14="http://schemas.microsoft.com/office/drawing/2010/main" val="0"/>
              </a:ext>
            </a:extLst>
          </a:blip>
          <a:srcRect l="28946" t="29957" r="27815" b="29351"/>
          <a:stretch/>
        </p:blipFill>
        <p:spPr>
          <a:xfrm>
            <a:off x="134587" y="104899"/>
            <a:ext cx="1385456" cy="1162794"/>
          </a:xfrm>
          <a:prstGeom prst="rect">
            <a:avLst/>
          </a:prstGeom>
        </p:spPr>
      </p:pic>
      <p:grpSp>
        <p:nvGrpSpPr>
          <p:cNvPr id="2" name="Group 1">
            <a:extLst>
              <a:ext uri="{FF2B5EF4-FFF2-40B4-BE49-F238E27FC236}">
                <a16:creationId xmlns:a16="http://schemas.microsoft.com/office/drawing/2014/main" id="{4B40209F-756D-4EBC-A48E-1702393B13C6}"/>
              </a:ext>
            </a:extLst>
          </p:cNvPr>
          <p:cNvGrpSpPr/>
          <p:nvPr/>
        </p:nvGrpSpPr>
        <p:grpSpPr>
          <a:xfrm>
            <a:off x="4167249" y="2027711"/>
            <a:ext cx="3857501" cy="2802577"/>
            <a:chOff x="1864422" y="427511"/>
            <a:chExt cx="3857501" cy="2802577"/>
          </a:xfrm>
        </p:grpSpPr>
        <p:sp>
          <p:nvSpPr>
            <p:cNvPr id="4" name="Rectangle 3">
              <a:extLst>
                <a:ext uri="{FF2B5EF4-FFF2-40B4-BE49-F238E27FC236}">
                  <a16:creationId xmlns:a16="http://schemas.microsoft.com/office/drawing/2014/main" id="{232A1958-1C94-41AB-9C9B-661C7FB379A7}"/>
                </a:ext>
              </a:extLst>
            </p:cNvPr>
            <p:cNvSpPr/>
            <p:nvPr/>
          </p:nvSpPr>
          <p:spPr>
            <a:xfrm>
              <a:off x="1864422" y="2410691"/>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Portfolio Management Listing Services</a:t>
              </a:r>
            </a:p>
          </p:txBody>
        </p:sp>
        <p:sp>
          <p:nvSpPr>
            <p:cNvPr id="7" name="Rectangle 6">
              <a:extLst>
                <a:ext uri="{FF2B5EF4-FFF2-40B4-BE49-F238E27FC236}">
                  <a16:creationId xmlns:a16="http://schemas.microsoft.com/office/drawing/2014/main" id="{0320624D-D284-469A-95BA-2EF7C42F2EF3}"/>
                </a:ext>
              </a:extLst>
            </p:cNvPr>
            <p:cNvSpPr/>
            <p:nvPr/>
          </p:nvSpPr>
          <p:spPr>
            <a:xfrm>
              <a:off x="3940624" y="2410690"/>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Portfolio Management External API</a:t>
              </a:r>
            </a:p>
          </p:txBody>
        </p:sp>
        <p:sp>
          <p:nvSpPr>
            <p:cNvPr id="13" name="Cylinder 12">
              <a:extLst>
                <a:ext uri="{FF2B5EF4-FFF2-40B4-BE49-F238E27FC236}">
                  <a16:creationId xmlns:a16="http://schemas.microsoft.com/office/drawing/2014/main" id="{938982D5-9455-4BB7-B640-70246B1642F2}"/>
                </a:ext>
              </a:extLst>
            </p:cNvPr>
            <p:cNvSpPr/>
            <p:nvPr/>
          </p:nvSpPr>
          <p:spPr>
            <a:xfrm>
              <a:off x="3251860"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17" name="Rectangle 16">
              <a:extLst>
                <a:ext uri="{FF2B5EF4-FFF2-40B4-BE49-F238E27FC236}">
                  <a16:creationId xmlns:a16="http://schemas.microsoft.com/office/drawing/2014/main" id="{0A6D5C7F-E959-4D9F-9BCF-9D172E07C650}"/>
                </a:ext>
              </a:extLst>
            </p:cNvPr>
            <p:cNvSpPr/>
            <p:nvPr/>
          </p:nvSpPr>
          <p:spPr>
            <a:xfrm>
              <a:off x="2907475" y="427511"/>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Portfolio Management</a:t>
              </a:r>
            </a:p>
          </p:txBody>
        </p:sp>
        <p:cxnSp>
          <p:nvCxnSpPr>
            <p:cNvPr id="25" name="Straight Connector 24">
              <a:extLst>
                <a:ext uri="{FF2B5EF4-FFF2-40B4-BE49-F238E27FC236}">
                  <a16:creationId xmlns:a16="http://schemas.microsoft.com/office/drawing/2014/main" id="{C5A3BCFC-0C0B-4AB1-ADC1-5D0FA5C711A8}"/>
                </a:ext>
              </a:extLst>
            </p:cNvPr>
            <p:cNvCxnSpPr>
              <a:stCxn id="17" idx="2"/>
              <a:endCxn id="13" idx="1"/>
            </p:cNvCxnSpPr>
            <p:nvPr/>
          </p:nvCxnSpPr>
          <p:spPr>
            <a:xfrm>
              <a:off x="3798125" y="1246908"/>
              <a:ext cx="0" cy="338448"/>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4536903-3EAE-4874-B3AD-DAF32341C3D5}"/>
                </a:ext>
              </a:extLst>
            </p:cNvPr>
            <p:cNvCxnSpPr>
              <a:stCxn id="13" idx="3"/>
              <a:endCxn id="4" idx="0"/>
            </p:cNvCxnSpPr>
            <p:nvPr/>
          </p:nvCxnSpPr>
          <p:spPr>
            <a:xfrm flipH="1">
              <a:off x="2755072" y="2072244"/>
              <a:ext cx="1043053"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4CBCCF6-96B0-4AAF-B120-58F0E1E3280F}"/>
                </a:ext>
              </a:extLst>
            </p:cNvPr>
            <p:cNvCxnSpPr>
              <a:stCxn id="13" idx="3"/>
              <a:endCxn id="7" idx="0"/>
            </p:cNvCxnSpPr>
            <p:nvPr/>
          </p:nvCxnSpPr>
          <p:spPr>
            <a:xfrm>
              <a:off x="3798125" y="2072244"/>
              <a:ext cx="1033149" cy="33844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8699637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497B7-5C12-4054-A5C8-7F69CBAD05C6}"/>
              </a:ext>
            </a:extLst>
          </p:cNvPr>
          <p:cNvSpPr>
            <a:spLocks noGrp="1"/>
          </p:cNvSpPr>
          <p:nvPr>
            <p:ph type="title"/>
          </p:nvPr>
        </p:nvSpPr>
        <p:spPr/>
        <p:txBody>
          <a:bodyPr>
            <a:normAutofit fontScale="90000"/>
          </a:bodyPr>
          <a:lstStyle/>
          <a:p>
            <a:r>
              <a:rPr lang="en-US" dirty="0"/>
              <a:t>Serverless Microservice REST API Demo</a:t>
            </a:r>
          </a:p>
        </p:txBody>
      </p:sp>
      <p:pic>
        <p:nvPicPr>
          <p:cNvPr id="5" name="Content Placeholder 4">
            <a:extLst>
              <a:ext uri="{FF2B5EF4-FFF2-40B4-BE49-F238E27FC236}">
                <a16:creationId xmlns:a16="http://schemas.microsoft.com/office/drawing/2014/main" id="{03129753-7DA0-4DBD-89E3-E8644642AA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320" y="923544"/>
            <a:ext cx="7836930" cy="5541264"/>
          </a:xfrm>
        </p:spPr>
      </p:pic>
      <p:sp>
        <p:nvSpPr>
          <p:cNvPr id="6" name="TextBox 5">
            <a:extLst>
              <a:ext uri="{FF2B5EF4-FFF2-40B4-BE49-F238E27FC236}">
                <a16:creationId xmlns:a16="http://schemas.microsoft.com/office/drawing/2014/main" id="{B43C0A63-FC01-4FC4-8697-228AECD21AE4}"/>
              </a:ext>
            </a:extLst>
          </p:cNvPr>
          <p:cNvSpPr txBox="1"/>
          <p:nvPr/>
        </p:nvSpPr>
        <p:spPr>
          <a:xfrm>
            <a:off x="6303265" y="1389888"/>
            <a:ext cx="5614415" cy="1446550"/>
          </a:xfrm>
          <a:prstGeom prst="rect">
            <a:avLst/>
          </a:prstGeom>
          <a:noFill/>
        </p:spPr>
        <p:txBody>
          <a:bodyPr wrap="square" rtlCol="0">
            <a:spAutoFit/>
          </a:bodyPr>
          <a:lstStyle/>
          <a:p>
            <a:pPr algn="ctr"/>
            <a:r>
              <a:rPr lang="en-US" sz="4400" dirty="0">
                <a:solidFill>
                  <a:srgbClr val="00B050"/>
                </a:solidFill>
                <a:latin typeface="Kamerik205 8" panose="020B0803030600020004" pitchFamily="34" charset="0"/>
              </a:rPr>
              <a:t>CRUD Operations using HTTP Trigger</a:t>
            </a:r>
          </a:p>
        </p:txBody>
      </p:sp>
    </p:spTree>
    <p:extLst>
      <p:ext uri="{BB962C8B-B14F-4D97-AF65-F5344CB8AC3E}">
        <p14:creationId xmlns:p14="http://schemas.microsoft.com/office/powerpoint/2010/main" val="29291317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497B7-5C12-4054-A5C8-7F69CBAD05C6}"/>
              </a:ext>
            </a:extLst>
          </p:cNvPr>
          <p:cNvSpPr>
            <a:spLocks noGrp="1"/>
          </p:cNvSpPr>
          <p:nvPr>
            <p:ph type="title"/>
          </p:nvPr>
        </p:nvSpPr>
        <p:spPr/>
        <p:txBody>
          <a:bodyPr>
            <a:normAutofit fontScale="90000"/>
          </a:bodyPr>
          <a:lstStyle/>
          <a:p>
            <a:r>
              <a:rPr lang="en-US" dirty="0"/>
              <a:t>Serverless Microservice REST API Demo</a:t>
            </a:r>
          </a:p>
        </p:txBody>
      </p:sp>
      <p:pic>
        <p:nvPicPr>
          <p:cNvPr id="5" name="Content Placeholder 4">
            <a:extLst>
              <a:ext uri="{FF2B5EF4-FFF2-40B4-BE49-F238E27FC236}">
                <a16:creationId xmlns:a16="http://schemas.microsoft.com/office/drawing/2014/main" id="{03129753-7DA0-4DBD-89E3-E8644642AA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320" y="923544"/>
            <a:ext cx="7836930" cy="5541264"/>
          </a:xfrm>
        </p:spPr>
      </p:pic>
      <p:sp>
        <p:nvSpPr>
          <p:cNvPr id="6" name="TextBox 5">
            <a:extLst>
              <a:ext uri="{FF2B5EF4-FFF2-40B4-BE49-F238E27FC236}">
                <a16:creationId xmlns:a16="http://schemas.microsoft.com/office/drawing/2014/main" id="{B43C0A63-FC01-4FC4-8697-228AECD21AE4}"/>
              </a:ext>
            </a:extLst>
          </p:cNvPr>
          <p:cNvSpPr txBox="1"/>
          <p:nvPr/>
        </p:nvSpPr>
        <p:spPr>
          <a:xfrm>
            <a:off x="6303265" y="1389888"/>
            <a:ext cx="5614415" cy="2123658"/>
          </a:xfrm>
          <a:prstGeom prst="rect">
            <a:avLst/>
          </a:prstGeom>
          <a:noFill/>
        </p:spPr>
        <p:txBody>
          <a:bodyPr wrap="square" rtlCol="0">
            <a:spAutoFit/>
          </a:bodyPr>
          <a:lstStyle/>
          <a:p>
            <a:pPr algn="ctr"/>
            <a:r>
              <a:rPr lang="en-US" sz="4400" dirty="0">
                <a:solidFill>
                  <a:srgbClr val="00B050"/>
                </a:solidFill>
                <a:latin typeface="Kamerik205 8" panose="020B0803030600020004" pitchFamily="34" charset="0"/>
              </a:rPr>
              <a:t>Generating Open API Details for Endpoints</a:t>
            </a:r>
          </a:p>
        </p:txBody>
      </p:sp>
    </p:spTree>
    <p:extLst>
      <p:ext uri="{BB962C8B-B14F-4D97-AF65-F5344CB8AC3E}">
        <p14:creationId xmlns:p14="http://schemas.microsoft.com/office/powerpoint/2010/main" val="129364914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497B7-5C12-4054-A5C8-7F69CBAD05C6}"/>
              </a:ext>
            </a:extLst>
          </p:cNvPr>
          <p:cNvSpPr>
            <a:spLocks noGrp="1"/>
          </p:cNvSpPr>
          <p:nvPr>
            <p:ph type="title"/>
          </p:nvPr>
        </p:nvSpPr>
        <p:spPr/>
        <p:txBody>
          <a:bodyPr>
            <a:normAutofit fontScale="90000"/>
          </a:bodyPr>
          <a:lstStyle/>
          <a:p>
            <a:r>
              <a:rPr lang="en-US" dirty="0"/>
              <a:t>Serverless Microservice REST API Demo</a:t>
            </a:r>
          </a:p>
        </p:txBody>
      </p:sp>
      <p:pic>
        <p:nvPicPr>
          <p:cNvPr id="5" name="Content Placeholder 4">
            <a:extLst>
              <a:ext uri="{FF2B5EF4-FFF2-40B4-BE49-F238E27FC236}">
                <a16:creationId xmlns:a16="http://schemas.microsoft.com/office/drawing/2014/main" id="{03129753-7DA0-4DBD-89E3-E8644642AA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320" y="923544"/>
            <a:ext cx="7836930" cy="5541264"/>
          </a:xfrm>
        </p:spPr>
      </p:pic>
      <p:sp>
        <p:nvSpPr>
          <p:cNvPr id="6" name="TextBox 5">
            <a:extLst>
              <a:ext uri="{FF2B5EF4-FFF2-40B4-BE49-F238E27FC236}">
                <a16:creationId xmlns:a16="http://schemas.microsoft.com/office/drawing/2014/main" id="{B43C0A63-FC01-4FC4-8697-228AECD21AE4}"/>
              </a:ext>
            </a:extLst>
          </p:cNvPr>
          <p:cNvSpPr txBox="1"/>
          <p:nvPr/>
        </p:nvSpPr>
        <p:spPr>
          <a:xfrm>
            <a:off x="6303265" y="1389888"/>
            <a:ext cx="5614415" cy="1446550"/>
          </a:xfrm>
          <a:prstGeom prst="rect">
            <a:avLst/>
          </a:prstGeom>
          <a:noFill/>
        </p:spPr>
        <p:txBody>
          <a:bodyPr wrap="square" rtlCol="0">
            <a:spAutoFit/>
          </a:bodyPr>
          <a:lstStyle/>
          <a:p>
            <a:pPr algn="ctr"/>
            <a:r>
              <a:rPr lang="en-US" sz="4400" dirty="0">
                <a:solidFill>
                  <a:srgbClr val="00B050"/>
                </a:solidFill>
                <a:latin typeface="Kamerik205 8" panose="020B0803030600020004" pitchFamily="34" charset="0"/>
              </a:rPr>
              <a:t>Using the Azure SQL Bindings</a:t>
            </a:r>
          </a:p>
        </p:txBody>
      </p:sp>
    </p:spTree>
    <p:extLst>
      <p:ext uri="{BB962C8B-B14F-4D97-AF65-F5344CB8AC3E}">
        <p14:creationId xmlns:p14="http://schemas.microsoft.com/office/powerpoint/2010/main" val="34650378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497B7-5C12-4054-A5C8-7F69CBAD05C6}"/>
              </a:ext>
            </a:extLst>
          </p:cNvPr>
          <p:cNvSpPr>
            <a:spLocks noGrp="1"/>
          </p:cNvSpPr>
          <p:nvPr>
            <p:ph type="title"/>
          </p:nvPr>
        </p:nvSpPr>
        <p:spPr/>
        <p:txBody>
          <a:bodyPr>
            <a:normAutofit fontScale="90000"/>
          </a:bodyPr>
          <a:lstStyle/>
          <a:p>
            <a:r>
              <a:rPr lang="en-US" dirty="0"/>
              <a:t>Serverless Microservice REST API Demo</a:t>
            </a:r>
          </a:p>
        </p:txBody>
      </p:sp>
      <p:pic>
        <p:nvPicPr>
          <p:cNvPr id="5" name="Content Placeholder 4">
            <a:extLst>
              <a:ext uri="{FF2B5EF4-FFF2-40B4-BE49-F238E27FC236}">
                <a16:creationId xmlns:a16="http://schemas.microsoft.com/office/drawing/2014/main" id="{03129753-7DA0-4DBD-89E3-E8644642AA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320" y="923544"/>
            <a:ext cx="7836930" cy="5541264"/>
          </a:xfrm>
        </p:spPr>
      </p:pic>
      <p:sp>
        <p:nvSpPr>
          <p:cNvPr id="6" name="TextBox 5">
            <a:extLst>
              <a:ext uri="{FF2B5EF4-FFF2-40B4-BE49-F238E27FC236}">
                <a16:creationId xmlns:a16="http://schemas.microsoft.com/office/drawing/2014/main" id="{B43C0A63-FC01-4FC4-8697-228AECD21AE4}"/>
              </a:ext>
            </a:extLst>
          </p:cNvPr>
          <p:cNvSpPr txBox="1"/>
          <p:nvPr/>
        </p:nvSpPr>
        <p:spPr>
          <a:xfrm>
            <a:off x="6303265" y="1389888"/>
            <a:ext cx="5614415" cy="2123658"/>
          </a:xfrm>
          <a:prstGeom prst="rect">
            <a:avLst/>
          </a:prstGeom>
          <a:noFill/>
        </p:spPr>
        <p:txBody>
          <a:bodyPr wrap="square" rtlCol="0">
            <a:spAutoFit/>
          </a:bodyPr>
          <a:lstStyle/>
          <a:p>
            <a:pPr algn="ctr"/>
            <a:r>
              <a:rPr lang="en-US" sz="4400" dirty="0">
                <a:solidFill>
                  <a:srgbClr val="00B050"/>
                </a:solidFill>
                <a:latin typeface="Kamerik205 8" panose="020B0803030600020004" pitchFamily="34" charset="0"/>
              </a:rPr>
              <a:t>Keeping Reference Data Up to Date</a:t>
            </a:r>
          </a:p>
        </p:txBody>
      </p:sp>
    </p:spTree>
    <p:extLst>
      <p:ext uri="{BB962C8B-B14F-4D97-AF65-F5344CB8AC3E}">
        <p14:creationId xmlns:p14="http://schemas.microsoft.com/office/powerpoint/2010/main" val="13667519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8F0EE-F016-4A3A-95F9-92B8F75E15A6}"/>
              </a:ext>
            </a:extLst>
          </p:cNvPr>
          <p:cNvSpPr>
            <a:spLocks noGrp="1"/>
          </p:cNvSpPr>
          <p:nvPr>
            <p:ph type="title"/>
          </p:nvPr>
        </p:nvSpPr>
        <p:spPr/>
        <p:txBody>
          <a:bodyPr/>
          <a:lstStyle/>
          <a:p>
            <a:r>
              <a:rPr lang="en-US" dirty="0"/>
              <a:t>Best Practices</a:t>
            </a:r>
          </a:p>
        </p:txBody>
      </p:sp>
      <p:sp>
        <p:nvSpPr>
          <p:cNvPr id="3" name="Text Placeholder 2">
            <a:extLst>
              <a:ext uri="{FF2B5EF4-FFF2-40B4-BE49-F238E27FC236}">
                <a16:creationId xmlns:a16="http://schemas.microsoft.com/office/drawing/2014/main" id="{121A36DC-FF34-4C9E-B710-EA5F2BFA2B87}"/>
              </a:ext>
            </a:extLst>
          </p:cNvPr>
          <p:cNvSpPr>
            <a:spLocks noGrp="1"/>
          </p:cNvSpPr>
          <p:nvPr>
            <p:ph type="body" idx="1"/>
          </p:nvPr>
        </p:nvSpPr>
        <p:spPr/>
        <p:txBody>
          <a:bodyPr/>
          <a:lstStyle/>
          <a:p>
            <a:r>
              <a:rPr lang="en-US" dirty="0"/>
              <a:t>Building Microservice REST APIs Using Azure Functions</a:t>
            </a:r>
          </a:p>
        </p:txBody>
      </p:sp>
    </p:spTree>
    <p:extLst>
      <p:ext uri="{BB962C8B-B14F-4D97-AF65-F5344CB8AC3E}">
        <p14:creationId xmlns:p14="http://schemas.microsoft.com/office/powerpoint/2010/main" val="6347724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2231-9C09-4EAA-AA19-3B5324307C07}"/>
              </a:ext>
            </a:extLst>
          </p:cNvPr>
          <p:cNvSpPr>
            <a:spLocks noGrp="1"/>
          </p:cNvSpPr>
          <p:nvPr>
            <p:ph type="title"/>
          </p:nvPr>
        </p:nvSpPr>
        <p:spPr/>
        <p:txBody>
          <a:bodyPr>
            <a:normAutofit fontScale="90000"/>
          </a:bodyPr>
          <a:lstStyle/>
          <a:p>
            <a:r>
              <a:rPr lang="en-US" dirty="0"/>
              <a:t>Best Practices</a:t>
            </a:r>
          </a:p>
        </p:txBody>
      </p:sp>
      <p:sp>
        <p:nvSpPr>
          <p:cNvPr id="3" name="TextBox 2">
            <a:extLst>
              <a:ext uri="{FF2B5EF4-FFF2-40B4-BE49-F238E27FC236}">
                <a16:creationId xmlns:a16="http://schemas.microsoft.com/office/drawing/2014/main" id="{9F43E99D-74EF-4A1E-BF5D-B5EA58B64D5E}"/>
              </a:ext>
            </a:extLst>
          </p:cNvPr>
          <p:cNvSpPr txBox="1"/>
          <p:nvPr/>
        </p:nvSpPr>
        <p:spPr>
          <a:xfrm>
            <a:off x="284609" y="1823888"/>
            <a:ext cx="11601446" cy="1015663"/>
          </a:xfrm>
          <a:prstGeom prst="rect">
            <a:avLst/>
          </a:prstGeom>
          <a:noFill/>
        </p:spPr>
        <p:txBody>
          <a:bodyPr wrap="none" rtlCol="0">
            <a:spAutoFit/>
          </a:bodyPr>
          <a:lstStyle/>
          <a:p>
            <a:pPr algn="ctr"/>
            <a:r>
              <a:rPr lang="en-US" sz="6000" dirty="0">
                <a:solidFill>
                  <a:srgbClr val="00B050"/>
                </a:solidFill>
                <a:latin typeface="Kamerik205 8" panose="020B0803030600020004" pitchFamily="34" charset="0"/>
              </a:rPr>
              <a:t>Avoid long running functions</a:t>
            </a:r>
          </a:p>
        </p:txBody>
      </p:sp>
    </p:spTree>
    <p:extLst>
      <p:ext uri="{BB962C8B-B14F-4D97-AF65-F5344CB8AC3E}">
        <p14:creationId xmlns:p14="http://schemas.microsoft.com/office/powerpoint/2010/main" val="308794928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2231-9C09-4EAA-AA19-3B5324307C07}"/>
              </a:ext>
            </a:extLst>
          </p:cNvPr>
          <p:cNvSpPr>
            <a:spLocks noGrp="1"/>
          </p:cNvSpPr>
          <p:nvPr>
            <p:ph type="title"/>
          </p:nvPr>
        </p:nvSpPr>
        <p:spPr/>
        <p:txBody>
          <a:bodyPr>
            <a:normAutofit fontScale="90000"/>
          </a:bodyPr>
          <a:lstStyle/>
          <a:p>
            <a:r>
              <a:rPr lang="en-US" dirty="0"/>
              <a:t>Best Practices</a:t>
            </a:r>
          </a:p>
        </p:txBody>
      </p:sp>
      <p:sp>
        <p:nvSpPr>
          <p:cNvPr id="3" name="TextBox 2">
            <a:extLst>
              <a:ext uri="{FF2B5EF4-FFF2-40B4-BE49-F238E27FC236}">
                <a16:creationId xmlns:a16="http://schemas.microsoft.com/office/drawing/2014/main" id="{9F43E99D-74EF-4A1E-BF5D-B5EA58B64D5E}"/>
              </a:ext>
            </a:extLst>
          </p:cNvPr>
          <p:cNvSpPr txBox="1"/>
          <p:nvPr/>
        </p:nvSpPr>
        <p:spPr>
          <a:xfrm>
            <a:off x="284609" y="1823888"/>
            <a:ext cx="11488291" cy="1938992"/>
          </a:xfrm>
          <a:prstGeom prst="rect">
            <a:avLst/>
          </a:prstGeom>
          <a:noFill/>
        </p:spPr>
        <p:txBody>
          <a:bodyPr wrap="square" rtlCol="0">
            <a:spAutoFit/>
          </a:bodyPr>
          <a:lstStyle/>
          <a:p>
            <a:pPr algn="ctr"/>
            <a:r>
              <a:rPr lang="en-US" sz="6000" dirty="0">
                <a:solidFill>
                  <a:srgbClr val="00B050"/>
                </a:solidFill>
                <a:latin typeface="Kamerik205 8" panose="020B0803030600020004" pitchFamily="34" charset="0"/>
              </a:rPr>
              <a:t>Avoid cross functional communication</a:t>
            </a:r>
          </a:p>
        </p:txBody>
      </p:sp>
    </p:spTree>
    <p:extLst>
      <p:ext uri="{BB962C8B-B14F-4D97-AF65-F5344CB8AC3E}">
        <p14:creationId xmlns:p14="http://schemas.microsoft.com/office/powerpoint/2010/main" val="184239992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2231-9C09-4EAA-AA19-3B5324307C07}"/>
              </a:ext>
            </a:extLst>
          </p:cNvPr>
          <p:cNvSpPr>
            <a:spLocks noGrp="1"/>
          </p:cNvSpPr>
          <p:nvPr>
            <p:ph type="title"/>
          </p:nvPr>
        </p:nvSpPr>
        <p:spPr/>
        <p:txBody>
          <a:bodyPr>
            <a:normAutofit fontScale="90000"/>
          </a:bodyPr>
          <a:lstStyle/>
          <a:p>
            <a:r>
              <a:rPr lang="en-US" dirty="0"/>
              <a:t>Best Practices</a:t>
            </a:r>
          </a:p>
        </p:txBody>
      </p:sp>
      <p:sp>
        <p:nvSpPr>
          <p:cNvPr id="3" name="TextBox 2">
            <a:extLst>
              <a:ext uri="{FF2B5EF4-FFF2-40B4-BE49-F238E27FC236}">
                <a16:creationId xmlns:a16="http://schemas.microsoft.com/office/drawing/2014/main" id="{9F43E99D-74EF-4A1E-BF5D-B5EA58B64D5E}"/>
              </a:ext>
            </a:extLst>
          </p:cNvPr>
          <p:cNvSpPr txBox="1"/>
          <p:nvPr/>
        </p:nvSpPr>
        <p:spPr>
          <a:xfrm>
            <a:off x="284609" y="1823888"/>
            <a:ext cx="11488291" cy="1938992"/>
          </a:xfrm>
          <a:prstGeom prst="rect">
            <a:avLst/>
          </a:prstGeom>
          <a:noFill/>
        </p:spPr>
        <p:txBody>
          <a:bodyPr wrap="square" rtlCol="0">
            <a:spAutoFit/>
          </a:bodyPr>
          <a:lstStyle/>
          <a:p>
            <a:pPr algn="ctr"/>
            <a:r>
              <a:rPr lang="en-US" sz="6000" dirty="0">
                <a:solidFill>
                  <a:srgbClr val="00B050"/>
                </a:solidFill>
                <a:latin typeface="Kamerik205 8" panose="020B0803030600020004" pitchFamily="34" charset="0"/>
              </a:rPr>
              <a:t>Write functions to be stateless</a:t>
            </a:r>
          </a:p>
        </p:txBody>
      </p:sp>
    </p:spTree>
    <p:extLst>
      <p:ext uri="{BB962C8B-B14F-4D97-AF65-F5344CB8AC3E}">
        <p14:creationId xmlns:p14="http://schemas.microsoft.com/office/powerpoint/2010/main" val="1678855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2231-9C09-4EAA-AA19-3B5324307C07}"/>
              </a:ext>
            </a:extLst>
          </p:cNvPr>
          <p:cNvSpPr>
            <a:spLocks noGrp="1"/>
          </p:cNvSpPr>
          <p:nvPr>
            <p:ph type="title"/>
          </p:nvPr>
        </p:nvSpPr>
        <p:spPr/>
        <p:txBody>
          <a:bodyPr>
            <a:normAutofit fontScale="90000"/>
          </a:bodyPr>
          <a:lstStyle/>
          <a:p>
            <a:r>
              <a:rPr lang="en-US" dirty="0"/>
              <a:t>Best Practices</a:t>
            </a:r>
          </a:p>
        </p:txBody>
      </p:sp>
      <p:sp>
        <p:nvSpPr>
          <p:cNvPr id="3" name="TextBox 2">
            <a:extLst>
              <a:ext uri="{FF2B5EF4-FFF2-40B4-BE49-F238E27FC236}">
                <a16:creationId xmlns:a16="http://schemas.microsoft.com/office/drawing/2014/main" id="{9F43E99D-74EF-4A1E-BF5D-B5EA58B64D5E}"/>
              </a:ext>
            </a:extLst>
          </p:cNvPr>
          <p:cNvSpPr txBox="1"/>
          <p:nvPr/>
        </p:nvSpPr>
        <p:spPr>
          <a:xfrm>
            <a:off x="284609" y="1823888"/>
            <a:ext cx="11488291" cy="1938992"/>
          </a:xfrm>
          <a:prstGeom prst="rect">
            <a:avLst/>
          </a:prstGeom>
          <a:noFill/>
        </p:spPr>
        <p:txBody>
          <a:bodyPr wrap="square" rtlCol="0">
            <a:spAutoFit/>
          </a:bodyPr>
          <a:lstStyle/>
          <a:p>
            <a:pPr algn="ctr"/>
            <a:r>
              <a:rPr lang="en-US" sz="6000" dirty="0">
                <a:solidFill>
                  <a:srgbClr val="00B050"/>
                </a:solidFill>
                <a:latin typeface="Kamerik205 8" panose="020B0803030600020004" pitchFamily="34" charset="0"/>
              </a:rPr>
              <a:t>Organize functions for performance and scaling</a:t>
            </a:r>
          </a:p>
        </p:txBody>
      </p:sp>
    </p:spTree>
    <p:extLst>
      <p:ext uri="{BB962C8B-B14F-4D97-AF65-F5344CB8AC3E}">
        <p14:creationId xmlns:p14="http://schemas.microsoft.com/office/powerpoint/2010/main" val="2517004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7EE00-A933-487A-85DA-F9844CBAF8AF}"/>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3A0AB081-77F1-4FEE-90EA-C48EA2BDD193}"/>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Quick</a:t>
            </a:r>
          </a:p>
        </p:txBody>
      </p:sp>
    </p:spTree>
    <p:extLst>
      <p:ext uri="{BB962C8B-B14F-4D97-AF65-F5344CB8AC3E}">
        <p14:creationId xmlns:p14="http://schemas.microsoft.com/office/powerpoint/2010/main" val="221579517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2231-9C09-4EAA-AA19-3B5324307C07}"/>
              </a:ext>
            </a:extLst>
          </p:cNvPr>
          <p:cNvSpPr>
            <a:spLocks noGrp="1"/>
          </p:cNvSpPr>
          <p:nvPr>
            <p:ph type="title"/>
          </p:nvPr>
        </p:nvSpPr>
        <p:spPr/>
        <p:txBody>
          <a:bodyPr>
            <a:normAutofit fontScale="90000"/>
          </a:bodyPr>
          <a:lstStyle/>
          <a:p>
            <a:r>
              <a:rPr lang="en-US" dirty="0"/>
              <a:t>Best Practices</a:t>
            </a:r>
          </a:p>
        </p:txBody>
      </p:sp>
      <p:sp>
        <p:nvSpPr>
          <p:cNvPr id="3" name="TextBox 2">
            <a:extLst>
              <a:ext uri="{FF2B5EF4-FFF2-40B4-BE49-F238E27FC236}">
                <a16:creationId xmlns:a16="http://schemas.microsoft.com/office/drawing/2014/main" id="{9F43E99D-74EF-4A1E-BF5D-B5EA58B64D5E}"/>
              </a:ext>
            </a:extLst>
          </p:cNvPr>
          <p:cNvSpPr txBox="1"/>
          <p:nvPr/>
        </p:nvSpPr>
        <p:spPr>
          <a:xfrm>
            <a:off x="284609" y="1823888"/>
            <a:ext cx="11488291" cy="1938992"/>
          </a:xfrm>
          <a:prstGeom prst="rect">
            <a:avLst/>
          </a:prstGeom>
          <a:noFill/>
        </p:spPr>
        <p:txBody>
          <a:bodyPr wrap="square" rtlCol="0">
            <a:spAutoFit/>
          </a:bodyPr>
          <a:lstStyle/>
          <a:p>
            <a:pPr algn="ctr"/>
            <a:r>
              <a:rPr lang="en-US" sz="6000" dirty="0">
                <a:solidFill>
                  <a:srgbClr val="00B050"/>
                </a:solidFill>
                <a:latin typeface="Kamerik205 8" panose="020B0803030600020004" pitchFamily="34" charset="0"/>
              </a:rPr>
              <a:t>Share and manage connections</a:t>
            </a:r>
          </a:p>
        </p:txBody>
      </p:sp>
    </p:spTree>
    <p:extLst>
      <p:ext uri="{BB962C8B-B14F-4D97-AF65-F5344CB8AC3E}">
        <p14:creationId xmlns:p14="http://schemas.microsoft.com/office/powerpoint/2010/main" val="261062217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2231-9C09-4EAA-AA19-3B5324307C07}"/>
              </a:ext>
            </a:extLst>
          </p:cNvPr>
          <p:cNvSpPr>
            <a:spLocks noGrp="1"/>
          </p:cNvSpPr>
          <p:nvPr>
            <p:ph type="title"/>
          </p:nvPr>
        </p:nvSpPr>
        <p:spPr/>
        <p:txBody>
          <a:bodyPr>
            <a:normAutofit fontScale="90000"/>
          </a:bodyPr>
          <a:lstStyle/>
          <a:p>
            <a:r>
              <a:rPr lang="en-US" dirty="0"/>
              <a:t>Best Practices</a:t>
            </a:r>
          </a:p>
        </p:txBody>
      </p:sp>
      <p:sp>
        <p:nvSpPr>
          <p:cNvPr id="3" name="TextBox 2">
            <a:extLst>
              <a:ext uri="{FF2B5EF4-FFF2-40B4-BE49-F238E27FC236}">
                <a16:creationId xmlns:a16="http://schemas.microsoft.com/office/drawing/2014/main" id="{9F43E99D-74EF-4A1E-BF5D-B5EA58B64D5E}"/>
              </a:ext>
            </a:extLst>
          </p:cNvPr>
          <p:cNvSpPr txBox="1"/>
          <p:nvPr/>
        </p:nvSpPr>
        <p:spPr>
          <a:xfrm>
            <a:off x="284609" y="1823888"/>
            <a:ext cx="11488291" cy="1938992"/>
          </a:xfrm>
          <a:prstGeom prst="rect">
            <a:avLst/>
          </a:prstGeom>
          <a:noFill/>
        </p:spPr>
        <p:txBody>
          <a:bodyPr wrap="square" rtlCol="0">
            <a:spAutoFit/>
          </a:bodyPr>
          <a:lstStyle/>
          <a:p>
            <a:pPr algn="ctr"/>
            <a:r>
              <a:rPr lang="en-US" sz="6000" dirty="0">
                <a:solidFill>
                  <a:srgbClr val="00B050"/>
                </a:solidFill>
                <a:latin typeface="Kamerik205 8" panose="020B0803030600020004" pitchFamily="34" charset="0"/>
              </a:rPr>
              <a:t>Avoid sharing storage accounts</a:t>
            </a:r>
          </a:p>
        </p:txBody>
      </p:sp>
    </p:spTree>
    <p:extLst>
      <p:ext uri="{BB962C8B-B14F-4D97-AF65-F5344CB8AC3E}">
        <p14:creationId xmlns:p14="http://schemas.microsoft.com/office/powerpoint/2010/main" val="33943819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2231-9C09-4EAA-AA19-3B5324307C07}"/>
              </a:ext>
            </a:extLst>
          </p:cNvPr>
          <p:cNvSpPr>
            <a:spLocks noGrp="1"/>
          </p:cNvSpPr>
          <p:nvPr>
            <p:ph type="title"/>
          </p:nvPr>
        </p:nvSpPr>
        <p:spPr/>
        <p:txBody>
          <a:bodyPr>
            <a:normAutofit fontScale="90000"/>
          </a:bodyPr>
          <a:lstStyle/>
          <a:p>
            <a:r>
              <a:rPr lang="en-US" dirty="0"/>
              <a:t>Best Practices</a:t>
            </a:r>
          </a:p>
        </p:txBody>
      </p:sp>
      <p:sp>
        <p:nvSpPr>
          <p:cNvPr id="3" name="TextBox 2">
            <a:extLst>
              <a:ext uri="{FF2B5EF4-FFF2-40B4-BE49-F238E27FC236}">
                <a16:creationId xmlns:a16="http://schemas.microsoft.com/office/drawing/2014/main" id="{9F43E99D-74EF-4A1E-BF5D-B5EA58B64D5E}"/>
              </a:ext>
            </a:extLst>
          </p:cNvPr>
          <p:cNvSpPr txBox="1"/>
          <p:nvPr/>
        </p:nvSpPr>
        <p:spPr>
          <a:xfrm>
            <a:off x="284609" y="1823888"/>
            <a:ext cx="11488291" cy="1938992"/>
          </a:xfrm>
          <a:prstGeom prst="rect">
            <a:avLst/>
          </a:prstGeom>
          <a:noFill/>
        </p:spPr>
        <p:txBody>
          <a:bodyPr wrap="square" rtlCol="0">
            <a:spAutoFit/>
          </a:bodyPr>
          <a:lstStyle/>
          <a:p>
            <a:pPr algn="ctr"/>
            <a:r>
              <a:rPr lang="en-US" sz="6000" dirty="0">
                <a:solidFill>
                  <a:srgbClr val="00B050"/>
                </a:solidFill>
                <a:latin typeface="Kamerik205 8" panose="020B0803030600020004" pitchFamily="34" charset="0"/>
              </a:rPr>
              <a:t>Use async code but avoid blocking calls</a:t>
            </a:r>
          </a:p>
        </p:txBody>
      </p:sp>
    </p:spTree>
    <p:extLst>
      <p:ext uri="{BB962C8B-B14F-4D97-AF65-F5344CB8AC3E}">
        <p14:creationId xmlns:p14="http://schemas.microsoft.com/office/powerpoint/2010/main" val="31649209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A5A23-1076-4817-AF0F-B7787F6795C0}"/>
              </a:ext>
            </a:extLst>
          </p:cNvPr>
          <p:cNvSpPr>
            <a:spLocks noGrp="1"/>
          </p:cNvSpPr>
          <p:nvPr>
            <p:ph type="title"/>
          </p:nvPr>
        </p:nvSpPr>
        <p:spPr/>
        <p:txBody>
          <a:bodyPr>
            <a:normAutofit fontScale="90000"/>
          </a:bodyPr>
          <a:lstStyle/>
          <a:p>
            <a:r>
              <a:rPr lang="en-US" dirty="0"/>
              <a:t>Thank You</a:t>
            </a:r>
          </a:p>
        </p:txBody>
      </p:sp>
      <p:pic>
        <p:nvPicPr>
          <p:cNvPr id="3" name="Picture 2">
            <a:extLst>
              <a:ext uri="{FF2B5EF4-FFF2-40B4-BE49-F238E27FC236}">
                <a16:creationId xmlns:a16="http://schemas.microsoft.com/office/drawing/2014/main" id="{AFB245CD-4363-4A48-9E4E-A5D75E3C32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B62EC6AF-FB63-4682-B323-891D10AC65FD}"/>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62EB9B5A-3F6B-4074-B483-403A6CC9D680}"/>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A794A72C-7C7D-482F-B8AC-5F0C106B52D5}"/>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E7C9BDD7-5DF8-4152-B165-6E3BB66D7754}"/>
              </a:ext>
            </a:extLst>
          </p:cNvPr>
          <p:cNvPicPr>
            <a:picLocks noChangeAspect="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87599" y="3004127"/>
            <a:ext cx="489978" cy="489978"/>
          </a:xfrm>
          <a:prstGeom prst="rect">
            <a:avLst/>
          </a:prstGeom>
        </p:spPr>
      </p:pic>
      <p:pic>
        <p:nvPicPr>
          <p:cNvPr id="8" name="Picture 7">
            <a:extLst>
              <a:ext uri="{FF2B5EF4-FFF2-40B4-BE49-F238E27FC236}">
                <a16:creationId xmlns:a16="http://schemas.microsoft.com/office/drawing/2014/main" id="{3817C766-874E-4C86-9259-7F4A3AB06A1C}"/>
              </a:ext>
            </a:extLst>
          </p:cNvPr>
          <p:cNvPicPr>
            <a:picLocks noChangeAspect="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EB17124E-2DBF-4621-9574-9E3C94BD83A6}"/>
              </a:ext>
            </a:extLst>
          </p:cNvPr>
          <p:cNvPicPr>
            <a:picLocks noChangeAspect="1"/>
          </p:cNvPicPr>
          <p:nvPr/>
        </p:nvPicPr>
        <p:blipFill>
          <a:blip r:embed="rId8">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705089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F649D-02CE-4E81-8F26-B6A18D50961E}"/>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25E85858-172C-4E82-AAE7-D7E61394205B}"/>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4" name="Rectangle: Rounded Corners 3">
            <a:extLst>
              <a:ext uri="{FF2B5EF4-FFF2-40B4-BE49-F238E27FC236}">
                <a16:creationId xmlns:a16="http://schemas.microsoft.com/office/drawing/2014/main" id="{A0570FB8-1738-4B1E-B122-CB9AD04FE7A2}"/>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Tree>
    <p:extLst>
      <p:ext uri="{BB962C8B-B14F-4D97-AF65-F5344CB8AC3E}">
        <p14:creationId xmlns:p14="http://schemas.microsoft.com/office/powerpoint/2010/main" val="331534591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28073 -0.20834 " pathEditMode="relative" rAng="0" ptsTypes="AA">
                                      <p:cBhvr>
                                        <p:cTn id="6" dur="1000" fill="hold"/>
                                        <p:tgtEl>
                                          <p:spTgt spid="3"/>
                                        </p:tgtEl>
                                        <p:attrNameLst>
                                          <p:attrName>ppt_x</p:attrName>
                                          <p:attrName>ppt_y</p:attrName>
                                        </p:attrNameLst>
                                      </p:cBhvr>
                                      <p:rCtr x="-14036" y="-10417"/>
                                    </p:animMotion>
                                  </p:childTnLst>
                                </p:cTn>
                              </p:par>
                              <p:par>
                                <p:cTn id="7" presetID="10" presetClass="exit" presetSubtype="0" fill="hold" grpId="1" nodeType="withEffect">
                                  <p:stCondLst>
                                    <p:cond delay="250"/>
                                  </p:stCondLst>
                                  <p:childTnLst>
                                    <p:animEffect transition="out" filter="fade">
                                      <p:cBhvr>
                                        <p:cTn id="8" dur="500"/>
                                        <p:tgtEl>
                                          <p:spTgt spid="3"/>
                                        </p:tgtEl>
                                      </p:cBhvr>
                                    </p:animEffect>
                                    <p:set>
                                      <p:cBhvr>
                                        <p:cTn id="9" dur="1" fill="hold">
                                          <p:stCondLst>
                                            <p:cond delay="499"/>
                                          </p:stCondLst>
                                        </p:cTn>
                                        <p:tgtEl>
                                          <p:spTgt spid="3"/>
                                        </p:tgtEl>
                                        <p:attrNameLst>
                                          <p:attrName>style.visibility</p:attrName>
                                        </p:attrNameLst>
                                      </p:cBhvr>
                                      <p:to>
                                        <p:strVal val="hidden"/>
                                      </p:to>
                                    </p:set>
                                  </p:childTnLst>
                                </p:cTn>
                              </p:par>
                              <p:par>
                                <p:cTn id="10" presetID="10"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068C2-D113-4E56-878B-8FE864424F86}"/>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559E92F0-93C2-4EC8-83AC-C393ED6695FB}"/>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4" name="Rectangle: Rounded Corners 3">
            <a:extLst>
              <a:ext uri="{FF2B5EF4-FFF2-40B4-BE49-F238E27FC236}">
                <a16:creationId xmlns:a16="http://schemas.microsoft.com/office/drawing/2014/main" id="{6A6B6AB0-72BE-4D62-930E-8CF4D7716DBE}"/>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Resilience</a:t>
            </a:r>
          </a:p>
        </p:txBody>
      </p:sp>
    </p:spTree>
    <p:extLst>
      <p:ext uri="{BB962C8B-B14F-4D97-AF65-F5344CB8AC3E}">
        <p14:creationId xmlns:p14="http://schemas.microsoft.com/office/powerpoint/2010/main" val="1519477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645C3-2123-4CB1-8AC3-0F26B424A0DD}"/>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CC0DEDD2-01B8-4DEA-92B5-CE4BDC264E39}"/>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4" name="Rectangle: Rounded Corners 3">
            <a:extLst>
              <a:ext uri="{FF2B5EF4-FFF2-40B4-BE49-F238E27FC236}">
                <a16:creationId xmlns:a16="http://schemas.microsoft.com/office/drawing/2014/main" id="{D5A6686A-E909-459C-A6E9-CE28D4286063}"/>
              </a:ext>
            </a:extLst>
          </p:cNvPr>
          <p:cNvSpPr/>
          <p:nvPr/>
        </p:nvSpPr>
        <p:spPr>
          <a:xfrm>
            <a:off x="4527630"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B26EDA91-3527-472A-8C9F-24769AA06839}"/>
              </a:ext>
            </a:extLst>
          </p:cNvPr>
          <p:cNvSpPr/>
          <p:nvPr/>
        </p:nvSpPr>
        <p:spPr>
          <a:xfrm>
            <a:off x="4527630" y="3353757"/>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6" name="Rectangle: Rounded Corners 5">
            <a:extLst>
              <a:ext uri="{FF2B5EF4-FFF2-40B4-BE49-F238E27FC236}">
                <a16:creationId xmlns:a16="http://schemas.microsoft.com/office/drawing/2014/main" id="{5D325993-9556-4039-99CF-D2D98876D56A}"/>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Tree>
    <p:extLst>
      <p:ext uri="{BB962C8B-B14F-4D97-AF65-F5344CB8AC3E}">
        <p14:creationId xmlns:p14="http://schemas.microsoft.com/office/powerpoint/2010/main" val="264751267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1.85185E-6 L 0 -0.21389 " pathEditMode="relative" rAng="0" ptsTypes="AA">
                                      <p:cBhvr>
                                        <p:cTn id="6" dur="1000" fill="hold"/>
                                        <p:tgtEl>
                                          <p:spTgt spid="5"/>
                                        </p:tgtEl>
                                        <p:attrNameLst>
                                          <p:attrName>ppt_x</p:attrName>
                                          <p:attrName>ppt_y</p:attrName>
                                        </p:attrNameLst>
                                      </p:cBhvr>
                                      <p:rCtr x="0" y="-10694"/>
                                    </p:animMotion>
                                  </p:childTnLst>
                                </p:cTn>
                              </p:par>
                              <p:par>
                                <p:cTn id="7" presetID="42" presetClass="path" presetSubtype="0" accel="50000" decel="50000" fill="hold" grpId="1" nodeType="withEffect">
                                  <p:stCondLst>
                                    <p:cond delay="0"/>
                                  </p:stCondLst>
                                  <p:childTnLst>
                                    <p:animMotion origin="layout" path="M 0 2.96296E-6 L 0 -0.21158 " pathEditMode="relative" rAng="0" ptsTypes="AA">
                                      <p:cBhvr>
                                        <p:cTn id="8" dur="1000" fill="hold"/>
                                        <p:tgtEl>
                                          <p:spTgt spid="4"/>
                                        </p:tgtEl>
                                        <p:attrNameLst>
                                          <p:attrName>ppt_x</p:attrName>
                                          <p:attrName>ppt_y</p:attrName>
                                        </p:attrNameLst>
                                      </p:cBhvr>
                                      <p:rCtr x="0" y="-10579"/>
                                    </p:animMotion>
                                  </p:childTnLst>
                                </p:cTn>
                              </p:par>
                              <p:par>
                                <p:cTn id="9" presetID="10" presetClass="exit" presetSubtype="0" fill="hold" grpId="1" nodeType="withEffect">
                                  <p:stCondLst>
                                    <p:cond delay="25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A0709-EE46-4751-8F11-6F375A99E484}"/>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75BD34EB-2D38-436E-87CF-349765F55A6C}"/>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4" name="Rectangle: Rounded Corners 3">
            <a:extLst>
              <a:ext uri="{FF2B5EF4-FFF2-40B4-BE49-F238E27FC236}">
                <a16:creationId xmlns:a16="http://schemas.microsoft.com/office/drawing/2014/main" id="{80E5A37C-D845-496E-9359-63699677D8D4}"/>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982EA87F-B510-46B1-98CD-2CB567CB5D77}"/>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Scalability</a:t>
            </a:r>
          </a:p>
        </p:txBody>
      </p:sp>
    </p:spTree>
    <p:extLst>
      <p:ext uri="{BB962C8B-B14F-4D97-AF65-F5344CB8AC3E}">
        <p14:creationId xmlns:p14="http://schemas.microsoft.com/office/powerpoint/2010/main" val="2243326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63FA0-884E-44A8-9C26-EF7DED73C0A4}"/>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FC3BFCF3-F116-46F9-8C12-D0D56873AD82}"/>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4" name="Rectangle: Rounded Corners 3">
            <a:extLst>
              <a:ext uri="{FF2B5EF4-FFF2-40B4-BE49-F238E27FC236}">
                <a16:creationId xmlns:a16="http://schemas.microsoft.com/office/drawing/2014/main" id="{55A2F7A9-449C-4DAF-BE22-648E86EAD099}"/>
              </a:ext>
            </a:extLst>
          </p:cNvPr>
          <p:cNvSpPr/>
          <p:nvPr/>
        </p:nvSpPr>
        <p:spPr>
          <a:xfrm>
            <a:off x="4527630" y="33392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5" name="Rectangle: Rounded Corners 4">
            <a:extLst>
              <a:ext uri="{FF2B5EF4-FFF2-40B4-BE49-F238E27FC236}">
                <a16:creationId xmlns:a16="http://schemas.microsoft.com/office/drawing/2014/main" id="{1D438673-C21E-41A7-955F-F3E8A6222207}"/>
              </a:ext>
            </a:extLst>
          </p:cNvPr>
          <p:cNvSpPr/>
          <p:nvPr/>
        </p:nvSpPr>
        <p:spPr>
          <a:xfrm>
            <a:off x="4527630" y="3339288"/>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6" name="Rectangle: Rounded Corners 5">
            <a:extLst>
              <a:ext uri="{FF2B5EF4-FFF2-40B4-BE49-F238E27FC236}">
                <a16:creationId xmlns:a16="http://schemas.microsoft.com/office/drawing/2014/main" id="{8895E003-B089-410A-9F13-41565D03E98D}"/>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7" name="Rectangle: Rounded Corners 6">
            <a:extLst>
              <a:ext uri="{FF2B5EF4-FFF2-40B4-BE49-F238E27FC236}">
                <a16:creationId xmlns:a16="http://schemas.microsoft.com/office/drawing/2014/main" id="{4027E779-AFA6-4655-BA70-31FD9369277F}"/>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Tree>
    <p:extLst>
      <p:ext uri="{BB962C8B-B14F-4D97-AF65-F5344CB8AC3E}">
        <p14:creationId xmlns:p14="http://schemas.microsoft.com/office/powerpoint/2010/main" val="357736217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28138 -0.21158 " pathEditMode="relative" rAng="0" ptsTypes="AA">
                                      <p:cBhvr>
                                        <p:cTn id="6" dur="1000" fill="hold"/>
                                        <p:tgtEl>
                                          <p:spTgt spid="5"/>
                                        </p:tgtEl>
                                        <p:attrNameLst>
                                          <p:attrName>ppt_x</p:attrName>
                                          <p:attrName>ppt_y</p:attrName>
                                        </p:attrNameLst>
                                      </p:cBhvr>
                                      <p:rCtr x="14063" y="-10579"/>
                                    </p:animMotion>
                                  </p:childTnLst>
                                </p:cTn>
                              </p:par>
                              <p:par>
                                <p:cTn id="7" presetID="42" presetClass="path" presetSubtype="0" accel="50000" decel="50000" fill="hold" grpId="1" nodeType="withEffect">
                                  <p:stCondLst>
                                    <p:cond delay="0"/>
                                  </p:stCondLst>
                                  <p:childTnLst>
                                    <p:animMotion origin="layout" path="M 0 2.96296E-6 L 0.2832 -0.21343 " pathEditMode="relative" rAng="0" ptsTypes="AA">
                                      <p:cBhvr>
                                        <p:cTn id="8" dur="1000" fill="hold"/>
                                        <p:tgtEl>
                                          <p:spTgt spid="4"/>
                                        </p:tgtEl>
                                        <p:attrNameLst>
                                          <p:attrName>ppt_x</p:attrName>
                                          <p:attrName>ppt_y</p:attrName>
                                        </p:attrNameLst>
                                      </p:cBhvr>
                                      <p:rCtr x="14154" y="-10671"/>
                                    </p:animMotion>
                                  </p:childTnLst>
                                </p:cTn>
                              </p:par>
                              <p:par>
                                <p:cTn id="9" presetID="10" presetClass="exit" presetSubtype="0" fill="hold" grpId="1" nodeType="withEffect">
                                  <p:stCondLst>
                                    <p:cond delay="25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6C2EA-5DD3-4450-89B0-3209BBD2DAF7}"/>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DF71CDE5-4C8A-4735-954A-0E68AC4ED569}"/>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4" name="Rectangle: Rounded Corners 3">
            <a:extLst>
              <a:ext uri="{FF2B5EF4-FFF2-40B4-BE49-F238E27FC236}">
                <a16:creationId xmlns:a16="http://schemas.microsoft.com/office/drawing/2014/main" id="{34151FFF-5389-410E-8329-3F275C69EC36}"/>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C4A11CC5-0AB6-4B26-A35C-6401A87D71DC}"/>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6" name="Rectangle: Rounded Corners 5">
            <a:extLst>
              <a:ext uri="{FF2B5EF4-FFF2-40B4-BE49-F238E27FC236}">
                <a16:creationId xmlns:a16="http://schemas.microsoft.com/office/drawing/2014/main" id="{2D3AD497-6DF4-4A7A-9BF0-501CC6ADE4CF}"/>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Maintainability</a:t>
            </a:r>
          </a:p>
        </p:txBody>
      </p:sp>
    </p:spTree>
    <p:extLst>
      <p:ext uri="{BB962C8B-B14F-4D97-AF65-F5344CB8AC3E}">
        <p14:creationId xmlns:p14="http://schemas.microsoft.com/office/powerpoint/2010/main" val="2425144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82716-4451-4728-8E28-241D97937905}"/>
              </a:ext>
            </a:extLst>
          </p:cNvPr>
          <p:cNvSpPr>
            <a:spLocks noGrp="1"/>
          </p:cNvSpPr>
          <p:nvPr>
            <p:ph type="title"/>
          </p:nvPr>
        </p:nvSpPr>
        <p:spPr/>
        <p:txBody>
          <a:bodyPr>
            <a:normAutofit fontScale="90000"/>
          </a:bodyPr>
          <a:lstStyle/>
          <a:p>
            <a:r>
              <a:rPr lang="en-US" dirty="0"/>
              <a:t>Advantages of Microservices</a:t>
            </a:r>
          </a:p>
        </p:txBody>
      </p:sp>
      <p:sp>
        <p:nvSpPr>
          <p:cNvPr id="4" name="Rectangle: Rounded Corners 3">
            <a:extLst>
              <a:ext uri="{FF2B5EF4-FFF2-40B4-BE49-F238E27FC236}">
                <a16:creationId xmlns:a16="http://schemas.microsoft.com/office/drawing/2014/main" id="{CCDAF5A7-1A4E-4F82-9936-FB838BF0E85F}"/>
              </a:ext>
            </a:extLst>
          </p:cNvPr>
          <p:cNvSpPr/>
          <p:nvPr/>
        </p:nvSpPr>
        <p:spPr>
          <a:xfrm>
            <a:off x="4516962" y="33392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5" name="Rectangle: Rounded Corners 4">
            <a:extLst>
              <a:ext uri="{FF2B5EF4-FFF2-40B4-BE49-F238E27FC236}">
                <a16:creationId xmlns:a16="http://schemas.microsoft.com/office/drawing/2014/main" id="{0DDFBE65-1594-4D72-ACE6-190C828A704F}"/>
              </a:ext>
            </a:extLst>
          </p:cNvPr>
          <p:cNvSpPr/>
          <p:nvPr/>
        </p:nvSpPr>
        <p:spPr>
          <a:xfrm>
            <a:off x="4516961" y="3339287"/>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6" name="Rectangle: Rounded Corners 5">
            <a:extLst>
              <a:ext uri="{FF2B5EF4-FFF2-40B4-BE49-F238E27FC236}">
                <a16:creationId xmlns:a16="http://schemas.microsoft.com/office/drawing/2014/main" id="{BC7BE4F7-F5CC-4290-BE66-B4715E7850A2}"/>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7" name="Rectangle: Rounded Corners 6">
            <a:extLst>
              <a:ext uri="{FF2B5EF4-FFF2-40B4-BE49-F238E27FC236}">
                <a16:creationId xmlns:a16="http://schemas.microsoft.com/office/drawing/2014/main" id="{329DAA5B-811E-4EE4-A10E-1D31A9F37827}"/>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8" name="Rectangle: Rounded Corners 7">
            <a:extLst>
              <a:ext uri="{FF2B5EF4-FFF2-40B4-BE49-F238E27FC236}">
                <a16:creationId xmlns:a16="http://schemas.microsoft.com/office/drawing/2014/main" id="{46451912-9BBF-4DA3-B869-DAA276D3804D}"/>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3" name="Rectangle: Rounded Corners 2">
            <a:extLst>
              <a:ext uri="{FF2B5EF4-FFF2-40B4-BE49-F238E27FC236}">
                <a16:creationId xmlns:a16="http://schemas.microsoft.com/office/drawing/2014/main" id="{8197F671-613D-4007-A56F-26FBE1B1D69A}"/>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Flexibility</a:t>
            </a:r>
          </a:p>
        </p:txBody>
      </p:sp>
    </p:spTree>
    <p:extLst>
      <p:ext uri="{BB962C8B-B14F-4D97-AF65-F5344CB8AC3E}">
        <p14:creationId xmlns:p14="http://schemas.microsoft.com/office/powerpoint/2010/main" val="89914097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1.45833E-6 2.96296E-6 L -0.15365 0.06504 " pathEditMode="relative" rAng="0" ptsTypes="AA">
                                      <p:cBhvr>
                                        <p:cTn id="6" dur="1000" fill="hold"/>
                                        <p:tgtEl>
                                          <p:spTgt spid="5"/>
                                        </p:tgtEl>
                                        <p:attrNameLst>
                                          <p:attrName>ppt_x</p:attrName>
                                          <p:attrName>ppt_y</p:attrName>
                                        </p:attrNameLst>
                                      </p:cBhvr>
                                      <p:rCtr x="-7682" y="3241"/>
                                    </p:animMotion>
                                  </p:childTnLst>
                                </p:cTn>
                              </p:par>
                              <p:par>
                                <p:cTn id="7" presetID="42" presetClass="path" presetSubtype="0" accel="50000" decel="50000" fill="hold" grpId="1" nodeType="withEffect">
                                  <p:stCondLst>
                                    <p:cond delay="0"/>
                                  </p:stCondLst>
                                  <p:childTnLst>
                                    <p:animMotion origin="layout" path="M 1.45833E-6 2.96296E-6 L -0.15365 0.06504 " pathEditMode="relative" rAng="0" ptsTypes="AA">
                                      <p:cBhvr>
                                        <p:cTn id="8" dur="1000" fill="hold"/>
                                        <p:tgtEl>
                                          <p:spTgt spid="4"/>
                                        </p:tgtEl>
                                        <p:attrNameLst>
                                          <p:attrName>ppt_x</p:attrName>
                                          <p:attrName>ppt_y</p:attrName>
                                        </p:attrNameLst>
                                      </p:cBhvr>
                                      <p:rCtr x="-7682" y="3241"/>
                                    </p:animMotion>
                                  </p:childTnLst>
                                </p:cTn>
                              </p:par>
                              <p:par>
                                <p:cTn id="9" presetID="10" presetClass="exit" presetSubtype="0" fill="hold" grpId="1" nodeType="withEffect">
                                  <p:stCondLst>
                                    <p:cond delay="25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F488-E077-4159-8FF5-F5BDFAE292A8}"/>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E35F18FF-78AD-40DC-A6BF-EE2EB8A4C845}"/>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4" name="Rectangle: Rounded Corners 3">
            <a:extLst>
              <a:ext uri="{FF2B5EF4-FFF2-40B4-BE49-F238E27FC236}">
                <a16:creationId xmlns:a16="http://schemas.microsoft.com/office/drawing/2014/main" id="{D670FFE8-33BF-45EE-AE85-5062FF14A730}"/>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B6458B15-EE32-469B-9663-A5ED023E6DB2}"/>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6" name="Rectangle: Rounded Corners 5">
            <a:extLst>
              <a:ext uri="{FF2B5EF4-FFF2-40B4-BE49-F238E27FC236}">
                <a16:creationId xmlns:a16="http://schemas.microsoft.com/office/drawing/2014/main" id="{CA9AC0BD-B2C1-40F1-8335-ECEA649788D2}"/>
              </a:ext>
            </a:extLst>
          </p:cNvPr>
          <p:cNvSpPr/>
          <p:nvPr/>
        </p:nvSpPr>
        <p:spPr>
          <a:xfrm>
            <a:off x="2654460" y="37776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7" name="Rectangle: Rounded Corners 6">
            <a:extLst>
              <a:ext uri="{FF2B5EF4-FFF2-40B4-BE49-F238E27FC236}">
                <a16:creationId xmlns:a16="http://schemas.microsoft.com/office/drawing/2014/main" id="{62696189-304C-4805-AC06-87B21434D2E0}"/>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Flexibility</a:t>
            </a:r>
          </a:p>
        </p:txBody>
      </p:sp>
    </p:spTree>
    <p:extLst>
      <p:ext uri="{BB962C8B-B14F-4D97-AF65-F5344CB8AC3E}">
        <p14:creationId xmlns:p14="http://schemas.microsoft.com/office/powerpoint/2010/main" val="3229658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A5A23-1076-4817-AF0F-B7787F6795C0}"/>
              </a:ext>
            </a:extLst>
          </p:cNvPr>
          <p:cNvSpPr>
            <a:spLocks noGrp="1"/>
          </p:cNvSpPr>
          <p:nvPr>
            <p:ph type="title"/>
          </p:nvPr>
        </p:nvSpPr>
        <p:spPr/>
        <p:txBody>
          <a:bodyPr>
            <a:normAutofit fontScale="90000"/>
          </a:bodyPr>
          <a:lstStyle/>
          <a:p>
            <a:r>
              <a:rPr lang="en-US" dirty="0"/>
              <a:t>Who is Chad Green</a:t>
            </a:r>
          </a:p>
        </p:txBody>
      </p:sp>
      <p:pic>
        <p:nvPicPr>
          <p:cNvPr id="3" name="Picture 2">
            <a:extLst>
              <a:ext uri="{FF2B5EF4-FFF2-40B4-BE49-F238E27FC236}">
                <a16:creationId xmlns:a16="http://schemas.microsoft.com/office/drawing/2014/main" id="{AFB245CD-4363-4A48-9E4E-A5D75E3C32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10" name="Content Placeholder 2">
            <a:extLst>
              <a:ext uri="{FF2B5EF4-FFF2-40B4-BE49-F238E27FC236}">
                <a16:creationId xmlns:a16="http://schemas.microsoft.com/office/drawing/2014/main" id="{CE243A92-893F-95DB-F19C-6A3672B50183}"/>
              </a:ext>
            </a:extLst>
          </p:cNvPr>
          <p:cNvSpPr txBox="1">
            <a:spLocks/>
          </p:cNvSpPr>
          <p:nvPr/>
        </p:nvSpPr>
        <p:spPr>
          <a:xfrm>
            <a:off x="1612900" y="1691347"/>
            <a:ext cx="6014019" cy="124772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a:solidFill>
                  <a:schemeClr val="tx1"/>
                </a:solidFill>
                <a:latin typeface="Kamerik205 3" panose="020B0903030600020004" pitchFamily="34" charset="0"/>
              </a:rPr>
              <a:t>Director of Architecture</a:t>
            </a:r>
          </a:p>
          <a:p>
            <a:pPr marL="0" indent="0" algn="ctr">
              <a:buFont typeface="Arial" panose="020B0604020202020204" pitchFamily="34" charset="0"/>
              <a:buNone/>
            </a:pPr>
            <a:r>
              <a:rPr lang="en-US" sz="3200" dirty="0">
                <a:solidFill>
                  <a:schemeClr val="tx1"/>
                </a:solidFill>
                <a:latin typeface="Kamerik205 3" panose="020B0903030600020004" pitchFamily="34" charset="0"/>
              </a:rPr>
              <a:t>Louisville, KY</a:t>
            </a:r>
          </a:p>
        </p:txBody>
      </p:sp>
      <p:pic>
        <p:nvPicPr>
          <p:cNvPr id="11" name="Picture 10">
            <a:extLst>
              <a:ext uri="{FF2B5EF4-FFF2-40B4-BE49-F238E27FC236}">
                <a16:creationId xmlns:a16="http://schemas.microsoft.com/office/drawing/2014/main" id="{4A72E0AF-F4FC-04FA-5229-2E0F8F41F2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2535" y="3700400"/>
            <a:ext cx="2289053" cy="923546"/>
          </a:xfrm>
          <a:prstGeom prst="rect">
            <a:avLst/>
          </a:prstGeom>
        </p:spPr>
      </p:pic>
      <p:pic>
        <p:nvPicPr>
          <p:cNvPr id="12" name="Picture 11" descr="A picture containing food, drawing&#10;&#10;Description automatically generated">
            <a:extLst>
              <a:ext uri="{FF2B5EF4-FFF2-40B4-BE49-F238E27FC236}">
                <a16:creationId xmlns:a16="http://schemas.microsoft.com/office/drawing/2014/main" id="{225B9097-9503-DD9A-0B78-7932DD7E823C}"/>
              </a:ext>
            </a:extLst>
          </p:cNvPr>
          <p:cNvPicPr>
            <a:picLocks noChangeAspect="1"/>
          </p:cNvPicPr>
          <p:nvPr/>
        </p:nvPicPr>
        <p:blipFill>
          <a:blip r:embed="rId5"/>
          <a:stretch>
            <a:fillRect/>
          </a:stretch>
        </p:blipFill>
        <p:spPr>
          <a:xfrm>
            <a:off x="1612900" y="3351815"/>
            <a:ext cx="2253304" cy="1620716"/>
          </a:xfrm>
          <a:prstGeom prst="rect">
            <a:avLst/>
          </a:prstGeom>
        </p:spPr>
      </p:pic>
    </p:spTree>
    <p:extLst>
      <p:ext uri="{BB962C8B-B14F-4D97-AF65-F5344CB8AC3E}">
        <p14:creationId xmlns:p14="http://schemas.microsoft.com/office/powerpoint/2010/main" val="14050506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C8FE8-0EA9-4C61-BFB5-19B20FC33D56}"/>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49188CFE-7DEE-4A5E-802F-1741C03F816B}"/>
              </a:ext>
            </a:extLst>
          </p:cNvPr>
          <p:cNvSpPr/>
          <p:nvPr/>
        </p:nvSpPr>
        <p:spPr>
          <a:xfrm>
            <a:off x="7969169" y="187654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4" name="Rectangle: Rounded Corners 3">
            <a:extLst>
              <a:ext uri="{FF2B5EF4-FFF2-40B4-BE49-F238E27FC236}">
                <a16:creationId xmlns:a16="http://schemas.microsoft.com/office/drawing/2014/main" id="{DFE69BF1-C5CC-4103-8237-67F0A9559BF8}"/>
              </a:ext>
            </a:extLst>
          </p:cNvPr>
          <p:cNvSpPr/>
          <p:nvPr/>
        </p:nvSpPr>
        <p:spPr>
          <a:xfrm>
            <a:off x="4527630" y="1876545"/>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D4F7BCBA-FF0C-470B-951A-D21D2B57630B}"/>
              </a:ext>
            </a:extLst>
          </p:cNvPr>
          <p:cNvSpPr/>
          <p:nvPr/>
        </p:nvSpPr>
        <p:spPr>
          <a:xfrm>
            <a:off x="1086091" y="189969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6" name="Rectangle: Rounded Corners 5">
            <a:extLst>
              <a:ext uri="{FF2B5EF4-FFF2-40B4-BE49-F238E27FC236}">
                <a16:creationId xmlns:a16="http://schemas.microsoft.com/office/drawing/2014/main" id="{0B3C7E8E-5872-458E-8404-2011A3BB709D}"/>
              </a:ext>
            </a:extLst>
          </p:cNvPr>
          <p:cNvSpPr/>
          <p:nvPr/>
        </p:nvSpPr>
        <p:spPr>
          <a:xfrm>
            <a:off x="2654460" y="37776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7" name="Rectangle: Rounded Corners 6">
            <a:extLst>
              <a:ext uri="{FF2B5EF4-FFF2-40B4-BE49-F238E27FC236}">
                <a16:creationId xmlns:a16="http://schemas.microsoft.com/office/drawing/2014/main" id="{3D8A4623-4D72-4138-BC89-6F3237C730DB}"/>
              </a:ext>
            </a:extLst>
          </p:cNvPr>
          <p:cNvSpPr/>
          <p:nvPr/>
        </p:nvSpPr>
        <p:spPr>
          <a:xfrm>
            <a:off x="2654460" y="37776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8" name="Rectangle: Rounded Corners 7">
            <a:extLst>
              <a:ext uri="{FF2B5EF4-FFF2-40B4-BE49-F238E27FC236}">
                <a16:creationId xmlns:a16="http://schemas.microsoft.com/office/drawing/2014/main" id="{FF89FDE4-125B-4B0D-9BD3-7329FB42AFEC}"/>
              </a:ext>
            </a:extLst>
          </p:cNvPr>
          <p:cNvSpPr/>
          <p:nvPr/>
        </p:nvSpPr>
        <p:spPr>
          <a:xfrm>
            <a:off x="4527628" y="33392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Flexibility</a:t>
            </a:r>
          </a:p>
        </p:txBody>
      </p:sp>
      <p:sp>
        <p:nvSpPr>
          <p:cNvPr id="9" name="Rectangle: Rounded Corners 8">
            <a:extLst>
              <a:ext uri="{FF2B5EF4-FFF2-40B4-BE49-F238E27FC236}">
                <a16:creationId xmlns:a16="http://schemas.microsoft.com/office/drawing/2014/main" id="{8433BA5D-8D40-47F1-9977-AC4AC57E77DA}"/>
              </a:ext>
            </a:extLst>
          </p:cNvPr>
          <p:cNvSpPr/>
          <p:nvPr/>
        </p:nvSpPr>
        <p:spPr>
          <a:xfrm>
            <a:off x="4527628" y="3339287"/>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Flexibility</a:t>
            </a:r>
          </a:p>
        </p:txBody>
      </p:sp>
      <p:sp>
        <p:nvSpPr>
          <p:cNvPr id="10" name="Rectangle: Rounded Corners 9">
            <a:extLst>
              <a:ext uri="{FF2B5EF4-FFF2-40B4-BE49-F238E27FC236}">
                <a16:creationId xmlns:a16="http://schemas.microsoft.com/office/drawing/2014/main" id="{F86AF806-8535-4B1B-849A-B10051F1A69D}"/>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11" name="Rectangle: Rounded Corners 10">
            <a:extLst>
              <a:ext uri="{FF2B5EF4-FFF2-40B4-BE49-F238E27FC236}">
                <a16:creationId xmlns:a16="http://schemas.microsoft.com/office/drawing/2014/main" id="{5655240C-2F3C-4125-BCDC-C99AAF27BD9F}"/>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12" name="Rectangle: Rounded Corners 11">
            <a:extLst>
              <a:ext uri="{FF2B5EF4-FFF2-40B4-BE49-F238E27FC236}">
                <a16:creationId xmlns:a16="http://schemas.microsoft.com/office/drawing/2014/main" id="{0D39DB3A-CB7E-477D-97D1-F54AC479102E}"/>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Scalability</a:t>
            </a:r>
          </a:p>
        </p:txBody>
      </p:sp>
    </p:spTree>
    <p:extLst>
      <p:ext uri="{BB962C8B-B14F-4D97-AF65-F5344CB8AC3E}">
        <p14:creationId xmlns:p14="http://schemas.microsoft.com/office/powerpoint/2010/main" val="100098027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15365 0.06342 " pathEditMode="relative" rAng="0" ptsTypes="AA">
                                      <p:cBhvr>
                                        <p:cTn id="6" dur="1000" fill="hold"/>
                                        <p:tgtEl>
                                          <p:spTgt spid="9"/>
                                        </p:tgtEl>
                                        <p:attrNameLst>
                                          <p:attrName>ppt_x</p:attrName>
                                          <p:attrName>ppt_y</p:attrName>
                                        </p:attrNameLst>
                                      </p:cBhvr>
                                      <p:rCtr x="7682" y="3171"/>
                                    </p:animMotion>
                                  </p:childTnLst>
                                </p:cTn>
                              </p:par>
                              <p:par>
                                <p:cTn id="7" presetID="42" presetClass="path" presetSubtype="0" accel="50000" decel="50000" fill="hold" grpId="1" nodeType="withEffect">
                                  <p:stCondLst>
                                    <p:cond delay="0"/>
                                  </p:stCondLst>
                                  <p:childTnLst>
                                    <p:animMotion origin="layout" path="M 0 2.96296E-6 L 0.15365 0.0618 " pathEditMode="relative" rAng="0" ptsTypes="AA">
                                      <p:cBhvr>
                                        <p:cTn id="8" dur="1000" fill="hold"/>
                                        <p:tgtEl>
                                          <p:spTgt spid="8"/>
                                        </p:tgtEl>
                                        <p:attrNameLst>
                                          <p:attrName>ppt_x</p:attrName>
                                          <p:attrName>ppt_y</p:attrName>
                                        </p:attrNameLst>
                                      </p:cBhvr>
                                      <p:rCtr x="7682" y="3079"/>
                                    </p:animMotion>
                                  </p:childTnLst>
                                </p:cTn>
                              </p:par>
                              <p:par>
                                <p:cTn id="9" presetID="10" presetClass="exit" presetSubtype="0" fill="hold" grpId="1" nodeType="withEffect">
                                  <p:stCondLst>
                                    <p:cond delay="250"/>
                                  </p:stCondLst>
                                  <p:childTnLst>
                                    <p:animEffect transition="out" filter="fade">
                                      <p:cBhvr>
                                        <p:cTn id="10" dur="500"/>
                                        <p:tgtEl>
                                          <p:spTgt spid="9"/>
                                        </p:tgtEl>
                                      </p:cBhvr>
                                    </p:animEffect>
                                    <p:set>
                                      <p:cBhvr>
                                        <p:cTn id="11" dur="1" fill="hold">
                                          <p:stCondLst>
                                            <p:cond delay="499"/>
                                          </p:stCondLst>
                                        </p:cTn>
                                        <p:tgtEl>
                                          <p:spTgt spid="9"/>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8" grpId="1" animBg="1"/>
      <p:bldP spid="9" grpId="0" animBg="1"/>
      <p:bldP spid="9" grpId="1" animBg="1"/>
      <p:bldP spid="10" grpId="0" animBg="1"/>
      <p:bldP spid="11" grpId="0" animBg="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9E9F4-7B60-43F7-AAC2-4DEF0995AD85}"/>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448BE154-AEE9-4F7D-88AF-4268528DBD9A}"/>
              </a:ext>
            </a:extLst>
          </p:cNvPr>
          <p:cNvSpPr/>
          <p:nvPr/>
        </p:nvSpPr>
        <p:spPr>
          <a:xfrm>
            <a:off x="1086091" y="189969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4" name="Rectangle: Rounded Corners 3">
            <a:extLst>
              <a:ext uri="{FF2B5EF4-FFF2-40B4-BE49-F238E27FC236}">
                <a16:creationId xmlns:a16="http://schemas.microsoft.com/office/drawing/2014/main" id="{55A1E693-8D34-4516-BBEF-89FF2F32E41D}"/>
              </a:ext>
            </a:extLst>
          </p:cNvPr>
          <p:cNvSpPr/>
          <p:nvPr/>
        </p:nvSpPr>
        <p:spPr>
          <a:xfrm>
            <a:off x="4527630" y="1876545"/>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C5F4FC80-4E06-47EA-B70E-F95A7CAEC4CC}"/>
              </a:ext>
            </a:extLst>
          </p:cNvPr>
          <p:cNvSpPr/>
          <p:nvPr/>
        </p:nvSpPr>
        <p:spPr>
          <a:xfrm>
            <a:off x="7969169" y="187654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6" name="Rectangle: Rounded Corners 5">
            <a:extLst>
              <a:ext uri="{FF2B5EF4-FFF2-40B4-BE49-F238E27FC236}">
                <a16:creationId xmlns:a16="http://schemas.microsoft.com/office/drawing/2014/main" id="{D96E2FF1-B1AE-4A29-9960-AC162EB3C501}"/>
              </a:ext>
            </a:extLst>
          </p:cNvPr>
          <p:cNvSpPr/>
          <p:nvPr/>
        </p:nvSpPr>
        <p:spPr>
          <a:xfrm>
            <a:off x="2654460" y="37776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7" name="Rectangle: Rounded Corners 6">
            <a:extLst>
              <a:ext uri="{FF2B5EF4-FFF2-40B4-BE49-F238E27FC236}">
                <a16:creationId xmlns:a16="http://schemas.microsoft.com/office/drawing/2014/main" id="{94948C56-70D8-4AFF-B882-72EE918FD44B}"/>
              </a:ext>
            </a:extLst>
          </p:cNvPr>
          <p:cNvSpPr/>
          <p:nvPr/>
        </p:nvSpPr>
        <p:spPr>
          <a:xfrm>
            <a:off x="6400803" y="3769007"/>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Flexibility</a:t>
            </a:r>
          </a:p>
        </p:txBody>
      </p:sp>
    </p:spTree>
    <p:extLst>
      <p:ext uri="{BB962C8B-B14F-4D97-AF65-F5344CB8AC3E}">
        <p14:creationId xmlns:p14="http://schemas.microsoft.com/office/powerpoint/2010/main" val="17008320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E077-BC05-4016-8266-90A301B43B59}"/>
              </a:ext>
            </a:extLst>
          </p:cNvPr>
          <p:cNvSpPr>
            <a:spLocks noGrp="1"/>
          </p:cNvSpPr>
          <p:nvPr>
            <p:ph type="title"/>
          </p:nvPr>
        </p:nvSpPr>
        <p:spPr/>
        <p:txBody>
          <a:bodyPr/>
          <a:lstStyle/>
          <a:p>
            <a:r>
              <a:rPr lang="en-US" dirty="0"/>
              <a:t>REST</a:t>
            </a:r>
          </a:p>
        </p:txBody>
      </p:sp>
      <p:sp>
        <p:nvSpPr>
          <p:cNvPr id="3" name="Text Placeholder 2">
            <a:extLst>
              <a:ext uri="{FF2B5EF4-FFF2-40B4-BE49-F238E27FC236}">
                <a16:creationId xmlns:a16="http://schemas.microsoft.com/office/drawing/2014/main" id="{C3D66B1E-F8E9-4E48-8A42-BF1E3344736A}"/>
              </a:ext>
            </a:extLst>
          </p:cNvPr>
          <p:cNvSpPr>
            <a:spLocks noGrp="1"/>
          </p:cNvSpPr>
          <p:nvPr>
            <p:ph type="body" idx="1"/>
          </p:nvPr>
        </p:nvSpPr>
        <p:spPr/>
        <p:txBody>
          <a:bodyPr>
            <a:normAutofit/>
          </a:bodyPr>
          <a:lstStyle/>
          <a:p>
            <a:r>
              <a:rPr lang="en-US" sz="2000" dirty="0"/>
              <a:t>Building Microservice REST APIs Using Azure Functions</a:t>
            </a:r>
          </a:p>
        </p:txBody>
      </p:sp>
    </p:spTree>
    <p:extLst>
      <p:ext uri="{BB962C8B-B14F-4D97-AF65-F5344CB8AC3E}">
        <p14:creationId xmlns:p14="http://schemas.microsoft.com/office/powerpoint/2010/main" val="32224903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D3E96-B384-46B2-8756-FDD02EBEB757}"/>
              </a:ext>
            </a:extLst>
          </p:cNvPr>
          <p:cNvSpPr>
            <a:spLocks noGrp="1"/>
          </p:cNvSpPr>
          <p:nvPr>
            <p:ph type="title"/>
          </p:nvPr>
        </p:nvSpPr>
        <p:spPr/>
        <p:txBody>
          <a:bodyPr>
            <a:normAutofit fontScale="90000"/>
          </a:bodyPr>
          <a:lstStyle/>
          <a:p>
            <a:r>
              <a:rPr lang="en-US" dirty="0"/>
              <a:t>Introduction to REST</a:t>
            </a:r>
          </a:p>
        </p:txBody>
      </p:sp>
      <p:sp>
        <p:nvSpPr>
          <p:cNvPr id="5" name="TextBox 4">
            <a:extLst>
              <a:ext uri="{FF2B5EF4-FFF2-40B4-BE49-F238E27FC236}">
                <a16:creationId xmlns:a16="http://schemas.microsoft.com/office/drawing/2014/main" id="{2476BC8B-4D88-428F-9692-9DC2F1CA9BA9}"/>
              </a:ext>
            </a:extLst>
          </p:cNvPr>
          <p:cNvSpPr txBox="1"/>
          <p:nvPr/>
        </p:nvSpPr>
        <p:spPr>
          <a:xfrm>
            <a:off x="2376154" y="4888088"/>
            <a:ext cx="4131945" cy="769441"/>
          </a:xfrm>
          <a:prstGeom prst="rect">
            <a:avLst/>
          </a:prstGeom>
          <a:noFill/>
        </p:spPr>
        <p:txBody>
          <a:bodyPr wrap="square" rtlCol="0">
            <a:spAutoFit/>
          </a:bodyPr>
          <a:lstStyle/>
          <a:p>
            <a:pPr algn="ctr"/>
            <a:r>
              <a:rPr lang="en-US" sz="4400" b="1" dirty="0" err="1">
                <a:solidFill>
                  <a:srgbClr val="009CE9"/>
                </a:solidFill>
              </a:rPr>
              <a:t>RE</a:t>
            </a:r>
            <a:r>
              <a:rPr lang="en-US" sz="4400" dirty="0" err="1"/>
              <a:t>presentational</a:t>
            </a:r>
            <a:endParaRPr lang="en-US" sz="4400" dirty="0"/>
          </a:p>
        </p:txBody>
      </p:sp>
      <p:sp>
        <p:nvSpPr>
          <p:cNvPr id="6" name="TextBox 5">
            <a:extLst>
              <a:ext uri="{FF2B5EF4-FFF2-40B4-BE49-F238E27FC236}">
                <a16:creationId xmlns:a16="http://schemas.microsoft.com/office/drawing/2014/main" id="{584CEDE9-D017-47C3-93CC-DC4C6AD78B80}"/>
              </a:ext>
            </a:extLst>
          </p:cNvPr>
          <p:cNvSpPr txBox="1"/>
          <p:nvPr/>
        </p:nvSpPr>
        <p:spPr>
          <a:xfrm>
            <a:off x="6399219" y="4888088"/>
            <a:ext cx="1386498" cy="769441"/>
          </a:xfrm>
          <a:prstGeom prst="rect">
            <a:avLst/>
          </a:prstGeom>
          <a:noFill/>
        </p:spPr>
        <p:txBody>
          <a:bodyPr wrap="square" rtlCol="0">
            <a:spAutoFit/>
          </a:bodyPr>
          <a:lstStyle/>
          <a:p>
            <a:pPr algn="ctr"/>
            <a:r>
              <a:rPr lang="en-US" sz="4400" b="1" dirty="0">
                <a:solidFill>
                  <a:srgbClr val="009CE9"/>
                </a:solidFill>
              </a:rPr>
              <a:t>S</a:t>
            </a:r>
            <a:r>
              <a:rPr lang="en-US" sz="4400" dirty="0"/>
              <a:t>tate</a:t>
            </a:r>
          </a:p>
        </p:txBody>
      </p:sp>
      <p:sp>
        <p:nvSpPr>
          <p:cNvPr id="7" name="TextBox 6">
            <a:extLst>
              <a:ext uri="{FF2B5EF4-FFF2-40B4-BE49-F238E27FC236}">
                <a16:creationId xmlns:a16="http://schemas.microsoft.com/office/drawing/2014/main" id="{45C36AA9-0EF8-4D99-8569-4ED4B738F89B}"/>
              </a:ext>
            </a:extLst>
          </p:cNvPr>
          <p:cNvSpPr txBox="1"/>
          <p:nvPr/>
        </p:nvSpPr>
        <p:spPr>
          <a:xfrm>
            <a:off x="7668002" y="4888087"/>
            <a:ext cx="2133079" cy="769441"/>
          </a:xfrm>
          <a:prstGeom prst="rect">
            <a:avLst/>
          </a:prstGeom>
          <a:noFill/>
        </p:spPr>
        <p:txBody>
          <a:bodyPr wrap="square" rtlCol="0">
            <a:spAutoFit/>
          </a:bodyPr>
          <a:lstStyle/>
          <a:p>
            <a:pPr algn="ctr"/>
            <a:r>
              <a:rPr lang="en-US" sz="4400" b="1" dirty="0">
                <a:solidFill>
                  <a:srgbClr val="009CE9"/>
                </a:solidFill>
              </a:rPr>
              <a:t>T</a:t>
            </a:r>
            <a:r>
              <a:rPr lang="en-US" sz="4400" dirty="0"/>
              <a:t>ransfer</a:t>
            </a:r>
          </a:p>
        </p:txBody>
      </p:sp>
      <p:sp>
        <p:nvSpPr>
          <p:cNvPr id="8" name="Rectangle 7">
            <a:extLst>
              <a:ext uri="{FF2B5EF4-FFF2-40B4-BE49-F238E27FC236}">
                <a16:creationId xmlns:a16="http://schemas.microsoft.com/office/drawing/2014/main" id="{9B5F102B-5917-4C97-9F51-1C9CDD9FA7C4}"/>
              </a:ext>
            </a:extLst>
          </p:cNvPr>
          <p:cNvSpPr/>
          <p:nvPr/>
        </p:nvSpPr>
        <p:spPr>
          <a:xfrm>
            <a:off x="2333172" y="923544"/>
            <a:ext cx="4052712"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RE</a:t>
            </a:r>
          </a:p>
        </p:txBody>
      </p:sp>
      <p:sp>
        <p:nvSpPr>
          <p:cNvPr id="9" name="Rectangle 8">
            <a:extLst>
              <a:ext uri="{FF2B5EF4-FFF2-40B4-BE49-F238E27FC236}">
                <a16:creationId xmlns:a16="http://schemas.microsoft.com/office/drawing/2014/main" id="{7F7A38E7-291F-43A1-AFFA-A384E363F377}"/>
              </a:ext>
            </a:extLst>
          </p:cNvPr>
          <p:cNvSpPr/>
          <p:nvPr/>
        </p:nvSpPr>
        <p:spPr>
          <a:xfrm>
            <a:off x="6126088" y="923544"/>
            <a:ext cx="1923925"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S</a:t>
            </a:r>
          </a:p>
        </p:txBody>
      </p:sp>
      <p:sp>
        <p:nvSpPr>
          <p:cNvPr id="10" name="Rectangle 9">
            <a:extLst>
              <a:ext uri="{FF2B5EF4-FFF2-40B4-BE49-F238E27FC236}">
                <a16:creationId xmlns:a16="http://schemas.microsoft.com/office/drawing/2014/main" id="{04B46134-0158-49E6-9C91-6393829F31EF}"/>
              </a:ext>
            </a:extLst>
          </p:cNvPr>
          <p:cNvSpPr/>
          <p:nvPr/>
        </p:nvSpPr>
        <p:spPr>
          <a:xfrm>
            <a:off x="7808566" y="923543"/>
            <a:ext cx="2007280"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T</a:t>
            </a:r>
          </a:p>
        </p:txBody>
      </p:sp>
    </p:spTree>
    <p:extLst>
      <p:ext uri="{BB962C8B-B14F-4D97-AF65-F5344CB8AC3E}">
        <p14:creationId xmlns:p14="http://schemas.microsoft.com/office/powerpoint/2010/main" val="2905374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fltVal val="0"/>
                                          </p:val>
                                        </p:tav>
                                        <p:tav tm="100000">
                                          <p:val>
                                            <p:strVal val="#ppt_w"/>
                                          </p:val>
                                        </p:tav>
                                      </p:tavLst>
                                    </p:anim>
                                    <p:anim calcmode="lin" valueType="num">
                                      <p:cBhvr>
                                        <p:cTn id="25" dur="500" fill="hold"/>
                                        <p:tgtEl>
                                          <p:spTgt spid="9"/>
                                        </p:tgtEl>
                                        <p:attrNameLst>
                                          <p:attrName>ppt_h</p:attrName>
                                        </p:attrNameLst>
                                      </p:cBhvr>
                                      <p:tavLst>
                                        <p:tav tm="0">
                                          <p:val>
                                            <p:fltVal val="0"/>
                                          </p:val>
                                        </p:tav>
                                        <p:tav tm="100000">
                                          <p:val>
                                            <p:strVal val="#ppt_h"/>
                                          </p:val>
                                        </p:tav>
                                      </p:tavLst>
                                    </p:anim>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D3E96-B384-46B2-8756-FDD02EBEB757}"/>
              </a:ext>
            </a:extLst>
          </p:cNvPr>
          <p:cNvSpPr>
            <a:spLocks noGrp="1"/>
          </p:cNvSpPr>
          <p:nvPr>
            <p:ph type="title"/>
          </p:nvPr>
        </p:nvSpPr>
        <p:spPr/>
        <p:txBody>
          <a:bodyPr>
            <a:normAutofit fontScale="90000"/>
          </a:bodyPr>
          <a:lstStyle/>
          <a:p>
            <a:r>
              <a:rPr lang="en-US" dirty="0"/>
              <a:t>Introduction to REST</a:t>
            </a:r>
          </a:p>
        </p:txBody>
      </p:sp>
      <p:grpSp>
        <p:nvGrpSpPr>
          <p:cNvPr id="3" name="Group 2">
            <a:extLst>
              <a:ext uri="{FF2B5EF4-FFF2-40B4-BE49-F238E27FC236}">
                <a16:creationId xmlns:a16="http://schemas.microsoft.com/office/drawing/2014/main" id="{2EF3C2C2-F195-497E-A4A3-3E7493EF45E4}"/>
              </a:ext>
            </a:extLst>
          </p:cNvPr>
          <p:cNvGrpSpPr/>
          <p:nvPr/>
        </p:nvGrpSpPr>
        <p:grpSpPr>
          <a:xfrm>
            <a:off x="2333172" y="923543"/>
            <a:ext cx="7482674" cy="4733986"/>
            <a:chOff x="2333172" y="923543"/>
            <a:chExt cx="7482674" cy="4733986"/>
          </a:xfrm>
        </p:grpSpPr>
        <p:sp>
          <p:nvSpPr>
            <p:cNvPr id="5" name="TextBox 4">
              <a:extLst>
                <a:ext uri="{FF2B5EF4-FFF2-40B4-BE49-F238E27FC236}">
                  <a16:creationId xmlns:a16="http://schemas.microsoft.com/office/drawing/2014/main" id="{2476BC8B-4D88-428F-9692-9DC2F1CA9BA9}"/>
                </a:ext>
              </a:extLst>
            </p:cNvPr>
            <p:cNvSpPr txBox="1"/>
            <p:nvPr/>
          </p:nvSpPr>
          <p:spPr>
            <a:xfrm>
              <a:off x="2376154" y="4888088"/>
              <a:ext cx="4131945" cy="769441"/>
            </a:xfrm>
            <a:prstGeom prst="rect">
              <a:avLst/>
            </a:prstGeom>
            <a:noFill/>
          </p:spPr>
          <p:txBody>
            <a:bodyPr wrap="square" rtlCol="0">
              <a:spAutoFit/>
            </a:bodyPr>
            <a:lstStyle/>
            <a:p>
              <a:pPr algn="ctr"/>
              <a:r>
                <a:rPr lang="en-US" sz="4400" b="1" dirty="0" err="1">
                  <a:solidFill>
                    <a:srgbClr val="009CE9"/>
                  </a:solidFill>
                </a:rPr>
                <a:t>RE</a:t>
              </a:r>
              <a:r>
                <a:rPr lang="en-US" sz="4400" dirty="0" err="1"/>
                <a:t>presentational</a:t>
              </a:r>
              <a:endParaRPr lang="en-US" sz="4400" dirty="0"/>
            </a:p>
          </p:txBody>
        </p:sp>
        <p:sp>
          <p:nvSpPr>
            <p:cNvPr id="6" name="TextBox 5">
              <a:extLst>
                <a:ext uri="{FF2B5EF4-FFF2-40B4-BE49-F238E27FC236}">
                  <a16:creationId xmlns:a16="http://schemas.microsoft.com/office/drawing/2014/main" id="{584CEDE9-D017-47C3-93CC-DC4C6AD78B80}"/>
                </a:ext>
              </a:extLst>
            </p:cNvPr>
            <p:cNvSpPr txBox="1"/>
            <p:nvPr/>
          </p:nvSpPr>
          <p:spPr>
            <a:xfrm>
              <a:off x="6399219" y="4888088"/>
              <a:ext cx="1386498" cy="769441"/>
            </a:xfrm>
            <a:prstGeom prst="rect">
              <a:avLst/>
            </a:prstGeom>
            <a:noFill/>
          </p:spPr>
          <p:txBody>
            <a:bodyPr wrap="square" rtlCol="0">
              <a:spAutoFit/>
            </a:bodyPr>
            <a:lstStyle/>
            <a:p>
              <a:pPr algn="ctr"/>
              <a:r>
                <a:rPr lang="en-US" sz="4400" b="1" dirty="0">
                  <a:solidFill>
                    <a:srgbClr val="009CE9"/>
                  </a:solidFill>
                </a:rPr>
                <a:t>S</a:t>
              </a:r>
              <a:r>
                <a:rPr lang="en-US" sz="4400" dirty="0"/>
                <a:t>tate</a:t>
              </a:r>
            </a:p>
          </p:txBody>
        </p:sp>
        <p:sp>
          <p:nvSpPr>
            <p:cNvPr id="7" name="TextBox 6">
              <a:extLst>
                <a:ext uri="{FF2B5EF4-FFF2-40B4-BE49-F238E27FC236}">
                  <a16:creationId xmlns:a16="http://schemas.microsoft.com/office/drawing/2014/main" id="{45C36AA9-0EF8-4D99-8569-4ED4B738F89B}"/>
                </a:ext>
              </a:extLst>
            </p:cNvPr>
            <p:cNvSpPr txBox="1"/>
            <p:nvPr/>
          </p:nvSpPr>
          <p:spPr>
            <a:xfrm>
              <a:off x="7668002" y="4888087"/>
              <a:ext cx="2133079" cy="769441"/>
            </a:xfrm>
            <a:prstGeom prst="rect">
              <a:avLst/>
            </a:prstGeom>
            <a:noFill/>
          </p:spPr>
          <p:txBody>
            <a:bodyPr wrap="square" rtlCol="0">
              <a:spAutoFit/>
            </a:bodyPr>
            <a:lstStyle/>
            <a:p>
              <a:pPr algn="ctr"/>
              <a:r>
                <a:rPr lang="en-US" sz="4400" b="1" dirty="0">
                  <a:solidFill>
                    <a:srgbClr val="009CE9"/>
                  </a:solidFill>
                </a:rPr>
                <a:t>T</a:t>
              </a:r>
              <a:r>
                <a:rPr lang="en-US" sz="4400" dirty="0"/>
                <a:t>ransfer</a:t>
              </a:r>
            </a:p>
          </p:txBody>
        </p:sp>
        <p:sp>
          <p:nvSpPr>
            <p:cNvPr id="8" name="Rectangle 7">
              <a:extLst>
                <a:ext uri="{FF2B5EF4-FFF2-40B4-BE49-F238E27FC236}">
                  <a16:creationId xmlns:a16="http://schemas.microsoft.com/office/drawing/2014/main" id="{9B5F102B-5917-4C97-9F51-1C9CDD9FA7C4}"/>
                </a:ext>
              </a:extLst>
            </p:cNvPr>
            <p:cNvSpPr/>
            <p:nvPr/>
          </p:nvSpPr>
          <p:spPr>
            <a:xfrm>
              <a:off x="2333172" y="923544"/>
              <a:ext cx="4052712"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RE</a:t>
              </a:r>
            </a:p>
          </p:txBody>
        </p:sp>
        <p:sp>
          <p:nvSpPr>
            <p:cNvPr id="9" name="Rectangle 8">
              <a:extLst>
                <a:ext uri="{FF2B5EF4-FFF2-40B4-BE49-F238E27FC236}">
                  <a16:creationId xmlns:a16="http://schemas.microsoft.com/office/drawing/2014/main" id="{7F7A38E7-291F-43A1-AFFA-A384E363F377}"/>
                </a:ext>
              </a:extLst>
            </p:cNvPr>
            <p:cNvSpPr/>
            <p:nvPr/>
          </p:nvSpPr>
          <p:spPr>
            <a:xfrm>
              <a:off x="6126088" y="923544"/>
              <a:ext cx="1923925"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S</a:t>
              </a:r>
            </a:p>
          </p:txBody>
        </p:sp>
        <p:sp>
          <p:nvSpPr>
            <p:cNvPr id="10" name="Rectangle 9">
              <a:extLst>
                <a:ext uri="{FF2B5EF4-FFF2-40B4-BE49-F238E27FC236}">
                  <a16:creationId xmlns:a16="http://schemas.microsoft.com/office/drawing/2014/main" id="{04B46134-0158-49E6-9C91-6393829F31EF}"/>
                </a:ext>
              </a:extLst>
            </p:cNvPr>
            <p:cNvSpPr/>
            <p:nvPr/>
          </p:nvSpPr>
          <p:spPr>
            <a:xfrm>
              <a:off x="7808566" y="923543"/>
              <a:ext cx="2007280"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T</a:t>
              </a:r>
            </a:p>
          </p:txBody>
        </p:sp>
      </p:grpSp>
      <p:pic>
        <p:nvPicPr>
          <p:cNvPr id="18" name="Picture 2" descr="See the source image">
            <a:extLst>
              <a:ext uri="{FF2B5EF4-FFF2-40B4-BE49-F238E27FC236}">
                <a16:creationId xmlns:a16="http://schemas.microsoft.com/office/drawing/2014/main" id="{2CC12741-2DED-405A-B926-2F3431159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90" y="1598917"/>
            <a:ext cx="3071987" cy="4058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58459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91667E-6 -1.11111E-6 L 0.17083 0.00255 " pathEditMode="relative" rAng="0" ptsTypes="AA">
                                      <p:cBhvr>
                                        <p:cTn id="6" dur="1000" fill="hold"/>
                                        <p:tgtEl>
                                          <p:spTgt spid="3"/>
                                        </p:tgtEl>
                                        <p:attrNameLst>
                                          <p:attrName>ppt_x</p:attrName>
                                          <p:attrName>ppt_y</p:attrName>
                                        </p:attrNameLst>
                                      </p:cBhvr>
                                      <p:rCtr x="8542" y="116"/>
                                    </p:animMotion>
                                  </p:childTnLst>
                                </p:cTn>
                              </p:par>
                              <p:par>
                                <p:cTn id="7" presetID="10" presetClass="entr" presetSubtype="0" fill="hold" nodeType="withEffect">
                                  <p:stCondLst>
                                    <p:cond delay="50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D3E96-B384-46B2-8756-FDD02EBEB757}"/>
              </a:ext>
            </a:extLst>
          </p:cNvPr>
          <p:cNvSpPr>
            <a:spLocks noGrp="1"/>
          </p:cNvSpPr>
          <p:nvPr>
            <p:ph type="title"/>
          </p:nvPr>
        </p:nvSpPr>
        <p:spPr/>
        <p:txBody>
          <a:bodyPr>
            <a:normAutofit fontScale="90000"/>
          </a:bodyPr>
          <a:lstStyle/>
          <a:p>
            <a:r>
              <a:rPr lang="en-US" dirty="0"/>
              <a:t>Introduction to REST</a:t>
            </a:r>
          </a:p>
        </p:txBody>
      </p:sp>
      <p:sp>
        <p:nvSpPr>
          <p:cNvPr id="5" name="TextBox 4">
            <a:extLst>
              <a:ext uri="{FF2B5EF4-FFF2-40B4-BE49-F238E27FC236}">
                <a16:creationId xmlns:a16="http://schemas.microsoft.com/office/drawing/2014/main" id="{2476BC8B-4D88-428F-9692-9DC2F1CA9BA9}"/>
              </a:ext>
            </a:extLst>
          </p:cNvPr>
          <p:cNvSpPr txBox="1"/>
          <p:nvPr/>
        </p:nvSpPr>
        <p:spPr>
          <a:xfrm>
            <a:off x="4469653" y="4888088"/>
            <a:ext cx="4131945" cy="769441"/>
          </a:xfrm>
          <a:prstGeom prst="rect">
            <a:avLst/>
          </a:prstGeom>
          <a:noFill/>
        </p:spPr>
        <p:txBody>
          <a:bodyPr wrap="square" rtlCol="0">
            <a:spAutoFit/>
          </a:bodyPr>
          <a:lstStyle/>
          <a:p>
            <a:pPr algn="ctr"/>
            <a:r>
              <a:rPr lang="en-US" sz="4400" b="1" dirty="0" err="1">
                <a:solidFill>
                  <a:srgbClr val="009CE9"/>
                </a:solidFill>
              </a:rPr>
              <a:t>RE</a:t>
            </a:r>
            <a:r>
              <a:rPr lang="en-US" sz="4400" dirty="0" err="1"/>
              <a:t>presentational</a:t>
            </a:r>
            <a:endParaRPr lang="en-US" sz="4400" dirty="0"/>
          </a:p>
        </p:txBody>
      </p:sp>
      <p:sp>
        <p:nvSpPr>
          <p:cNvPr id="6" name="TextBox 5">
            <a:extLst>
              <a:ext uri="{FF2B5EF4-FFF2-40B4-BE49-F238E27FC236}">
                <a16:creationId xmlns:a16="http://schemas.microsoft.com/office/drawing/2014/main" id="{584CEDE9-D017-47C3-93CC-DC4C6AD78B80}"/>
              </a:ext>
            </a:extLst>
          </p:cNvPr>
          <p:cNvSpPr txBox="1"/>
          <p:nvPr/>
        </p:nvSpPr>
        <p:spPr>
          <a:xfrm>
            <a:off x="8492718" y="4888088"/>
            <a:ext cx="1386498" cy="769441"/>
          </a:xfrm>
          <a:prstGeom prst="rect">
            <a:avLst/>
          </a:prstGeom>
          <a:noFill/>
        </p:spPr>
        <p:txBody>
          <a:bodyPr wrap="square" rtlCol="0">
            <a:spAutoFit/>
          </a:bodyPr>
          <a:lstStyle/>
          <a:p>
            <a:pPr algn="ctr"/>
            <a:r>
              <a:rPr lang="en-US" sz="4400" b="1" dirty="0">
                <a:solidFill>
                  <a:srgbClr val="009CE9"/>
                </a:solidFill>
              </a:rPr>
              <a:t>S</a:t>
            </a:r>
            <a:r>
              <a:rPr lang="en-US" sz="4400" dirty="0"/>
              <a:t>tate</a:t>
            </a:r>
          </a:p>
        </p:txBody>
      </p:sp>
      <p:sp>
        <p:nvSpPr>
          <p:cNvPr id="7" name="TextBox 6">
            <a:extLst>
              <a:ext uri="{FF2B5EF4-FFF2-40B4-BE49-F238E27FC236}">
                <a16:creationId xmlns:a16="http://schemas.microsoft.com/office/drawing/2014/main" id="{45C36AA9-0EF8-4D99-8569-4ED4B738F89B}"/>
              </a:ext>
            </a:extLst>
          </p:cNvPr>
          <p:cNvSpPr txBox="1"/>
          <p:nvPr/>
        </p:nvSpPr>
        <p:spPr>
          <a:xfrm>
            <a:off x="9761501" y="4888087"/>
            <a:ext cx="2133079" cy="769441"/>
          </a:xfrm>
          <a:prstGeom prst="rect">
            <a:avLst/>
          </a:prstGeom>
          <a:noFill/>
        </p:spPr>
        <p:txBody>
          <a:bodyPr wrap="square" rtlCol="0">
            <a:spAutoFit/>
          </a:bodyPr>
          <a:lstStyle/>
          <a:p>
            <a:pPr algn="ctr"/>
            <a:r>
              <a:rPr lang="en-US" sz="4400" b="1" dirty="0">
                <a:solidFill>
                  <a:srgbClr val="009CE9"/>
                </a:solidFill>
              </a:rPr>
              <a:t>T</a:t>
            </a:r>
            <a:r>
              <a:rPr lang="en-US" sz="4400" dirty="0"/>
              <a:t>ransfer</a:t>
            </a:r>
          </a:p>
        </p:txBody>
      </p:sp>
      <p:sp>
        <p:nvSpPr>
          <p:cNvPr id="8" name="Rectangle 7">
            <a:extLst>
              <a:ext uri="{FF2B5EF4-FFF2-40B4-BE49-F238E27FC236}">
                <a16:creationId xmlns:a16="http://schemas.microsoft.com/office/drawing/2014/main" id="{9B5F102B-5917-4C97-9F51-1C9CDD9FA7C4}"/>
              </a:ext>
            </a:extLst>
          </p:cNvPr>
          <p:cNvSpPr/>
          <p:nvPr/>
        </p:nvSpPr>
        <p:spPr>
          <a:xfrm>
            <a:off x="4426671" y="923544"/>
            <a:ext cx="4052712"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RE</a:t>
            </a:r>
          </a:p>
        </p:txBody>
      </p:sp>
      <p:sp>
        <p:nvSpPr>
          <p:cNvPr id="9" name="Rectangle 8">
            <a:extLst>
              <a:ext uri="{FF2B5EF4-FFF2-40B4-BE49-F238E27FC236}">
                <a16:creationId xmlns:a16="http://schemas.microsoft.com/office/drawing/2014/main" id="{7F7A38E7-291F-43A1-AFFA-A384E363F377}"/>
              </a:ext>
            </a:extLst>
          </p:cNvPr>
          <p:cNvSpPr/>
          <p:nvPr/>
        </p:nvSpPr>
        <p:spPr>
          <a:xfrm>
            <a:off x="8219587" y="923544"/>
            <a:ext cx="1923925"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S</a:t>
            </a:r>
          </a:p>
        </p:txBody>
      </p:sp>
      <p:sp>
        <p:nvSpPr>
          <p:cNvPr id="10" name="Rectangle 9">
            <a:extLst>
              <a:ext uri="{FF2B5EF4-FFF2-40B4-BE49-F238E27FC236}">
                <a16:creationId xmlns:a16="http://schemas.microsoft.com/office/drawing/2014/main" id="{04B46134-0158-49E6-9C91-6393829F31EF}"/>
              </a:ext>
            </a:extLst>
          </p:cNvPr>
          <p:cNvSpPr/>
          <p:nvPr/>
        </p:nvSpPr>
        <p:spPr>
          <a:xfrm>
            <a:off x="9902065" y="923543"/>
            <a:ext cx="2007280"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T</a:t>
            </a:r>
          </a:p>
        </p:txBody>
      </p:sp>
      <p:pic>
        <p:nvPicPr>
          <p:cNvPr id="2050" name="Picture 2" descr="See the source image">
            <a:extLst>
              <a:ext uri="{FF2B5EF4-FFF2-40B4-BE49-F238E27FC236}">
                <a16:creationId xmlns:a16="http://schemas.microsoft.com/office/drawing/2014/main" id="{340A7007-D1CC-4008-B43F-103DECCAC8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90" y="1598917"/>
            <a:ext cx="3071987" cy="4058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90212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D3E96-B384-46B2-8756-FDD02EBEB757}"/>
              </a:ext>
            </a:extLst>
          </p:cNvPr>
          <p:cNvSpPr>
            <a:spLocks noGrp="1"/>
          </p:cNvSpPr>
          <p:nvPr>
            <p:ph type="title"/>
          </p:nvPr>
        </p:nvSpPr>
        <p:spPr/>
        <p:txBody>
          <a:bodyPr>
            <a:normAutofit fontScale="90000"/>
          </a:bodyPr>
          <a:lstStyle/>
          <a:p>
            <a:r>
              <a:rPr lang="en-US" dirty="0"/>
              <a:t>Introduction to REST</a:t>
            </a:r>
          </a:p>
        </p:txBody>
      </p:sp>
      <p:grpSp>
        <p:nvGrpSpPr>
          <p:cNvPr id="3" name="Group 2">
            <a:extLst>
              <a:ext uri="{FF2B5EF4-FFF2-40B4-BE49-F238E27FC236}">
                <a16:creationId xmlns:a16="http://schemas.microsoft.com/office/drawing/2014/main" id="{B248391A-A9A1-4281-87D8-348639A69940}"/>
              </a:ext>
            </a:extLst>
          </p:cNvPr>
          <p:cNvGrpSpPr/>
          <p:nvPr/>
        </p:nvGrpSpPr>
        <p:grpSpPr>
          <a:xfrm>
            <a:off x="4426671" y="923543"/>
            <a:ext cx="7482674" cy="4733986"/>
            <a:chOff x="4426671" y="923543"/>
            <a:chExt cx="7482674" cy="4733986"/>
          </a:xfrm>
        </p:grpSpPr>
        <p:sp>
          <p:nvSpPr>
            <p:cNvPr id="5" name="TextBox 4">
              <a:extLst>
                <a:ext uri="{FF2B5EF4-FFF2-40B4-BE49-F238E27FC236}">
                  <a16:creationId xmlns:a16="http://schemas.microsoft.com/office/drawing/2014/main" id="{2476BC8B-4D88-428F-9692-9DC2F1CA9BA9}"/>
                </a:ext>
              </a:extLst>
            </p:cNvPr>
            <p:cNvSpPr txBox="1"/>
            <p:nvPr/>
          </p:nvSpPr>
          <p:spPr>
            <a:xfrm>
              <a:off x="4469653" y="4888088"/>
              <a:ext cx="4131945" cy="769441"/>
            </a:xfrm>
            <a:prstGeom prst="rect">
              <a:avLst/>
            </a:prstGeom>
            <a:noFill/>
          </p:spPr>
          <p:txBody>
            <a:bodyPr wrap="square" rtlCol="0">
              <a:spAutoFit/>
            </a:bodyPr>
            <a:lstStyle/>
            <a:p>
              <a:pPr algn="ctr"/>
              <a:r>
                <a:rPr lang="en-US" sz="4400" b="1" dirty="0" err="1">
                  <a:solidFill>
                    <a:srgbClr val="009CE9"/>
                  </a:solidFill>
                </a:rPr>
                <a:t>RE</a:t>
              </a:r>
              <a:r>
                <a:rPr lang="en-US" sz="4400" dirty="0" err="1"/>
                <a:t>presentational</a:t>
              </a:r>
              <a:endParaRPr lang="en-US" sz="4400" dirty="0"/>
            </a:p>
          </p:txBody>
        </p:sp>
        <p:sp>
          <p:nvSpPr>
            <p:cNvPr id="6" name="TextBox 5">
              <a:extLst>
                <a:ext uri="{FF2B5EF4-FFF2-40B4-BE49-F238E27FC236}">
                  <a16:creationId xmlns:a16="http://schemas.microsoft.com/office/drawing/2014/main" id="{584CEDE9-D017-47C3-93CC-DC4C6AD78B80}"/>
                </a:ext>
              </a:extLst>
            </p:cNvPr>
            <p:cNvSpPr txBox="1"/>
            <p:nvPr/>
          </p:nvSpPr>
          <p:spPr>
            <a:xfrm>
              <a:off x="8492718" y="4888088"/>
              <a:ext cx="1386498" cy="769441"/>
            </a:xfrm>
            <a:prstGeom prst="rect">
              <a:avLst/>
            </a:prstGeom>
            <a:noFill/>
          </p:spPr>
          <p:txBody>
            <a:bodyPr wrap="square" rtlCol="0">
              <a:spAutoFit/>
            </a:bodyPr>
            <a:lstStyle/>
            <a:p>
              <a:pPr algn="ctr"/>
              <a:r>
                <a:rPr lang="en-US" sz="4400" b="1" dirty="0">
                  <a:solidFill>
                    <a:srgbClr val="009CE9"/>
                  </a:solidFill>
                </a:rPr>
                <a:t>S</a:t>
              </a:r>
              <a:r>
                <a:rPr lang="en-US" sz="4400" dirty="0"/>
                <a:t>tate</a:t>
              </a:r>
            </a:p>
          </p:txBody>
        </p:sp>
        <p:sp>
          <p:nvSpPr>
            <p:cNvPr id="7" name="TextBox 6">
              <a:extLst>
                <a:ext uri="{FF2B5EF4-FFF2-40B4-BE49-F238E27FC236}">
                  <a16:creationId xmlns:a16="http://schemas.microsoft.com/office/drawing/2014/main" id="{45C36AA9-0EF8-4D99-8569-4ED4B738F89B}"/>
                </a:ext>
              </a:extLst>
            </p:cNvPr>
            <p:cNvSpPr txBox="1"/>
            <p:nvPr/>
          </p:nvSpPr>
          <p:spPr>
            <a:xfrm>
              <a:off x="9761501" y="4888087"/>
              <a:ext cx="2133079" cy="769441"/>
            </a:xfrm>
            <a:prstGeom prst="rect">
              <a:avLst/>
            </a:prstGeom>
            <a:noFill/>
          </p:spPr>
          <p:txBody>
            <a:bodyPr wrap="square" rtlCol="0">
              <a:spAutoFit/>
            </a:bodyPr>
            <a:lstStyle/>
            <a:p>
              <a:pPr algn="ctr"/>
              <a:r>
                <a:rPr lang="en-US" sz="4400" b="1" dirty="0">
                  <a:solidFill>
                    <a:srgbClr val="009CE9"/>
                  </a:solidFill>
                </a:rPr>
                <a:t>T</a:t>
              </a:r>
              <a:r>
                <a:rPr lang="en-US" sz="4400" dirty="0"/>
                <a:t>ransfer</a:t>
              </a:r>
            </a:p>
          </p:txBody>
        </p:sp>
        <p:sp>
          <p:nvSpPr>
            <p:cNvPr id="8" name="Rectangle 7">
              <a:extLst>
                <a:ext uri="{FF2B5EF4-FFF2-40B4-BE49-F238E27FC236}">
                  <a16:creationId xmlns:a16="http://schemas.microsoft.com/office/drawing/2014/main" id="{9B5F102B-5917-4C97-9F51-1C9CDD9FA7C4}"/>
                </a:ext>
              </a:extLst>
            </p:cNvPr>
            <p:cNvSpPr/>
            <p:nvPr/>
          </p:nvSpPr>
          <p:spPr>
            <a:xfrm>
              <a:off x="4426671" y="923544"/>
              <a:ext cx="4052712"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RE</a:t>
              </a:r>
            </a:p>
          </p:txBody>
        </p:sp>
        <p:sp>
          <p:nvSpPr>
            <p:cNvPr id="9" name="Rectangle 8">
              <a:extLst>
                <a:ext uri="{FF2B5EF4-FFF2-40B4-BE49-F238E27FC236}">
                  <a16:creationId xmlns:a16="http://schemas.microsoft.com/office/drawing/2014/main" id="{7F7A38E7-291F-43A1-AFFA-A384E363F377}"/>
                </a:ext>
              </a:extLst>
            </p:cNvPr>
            <p:cNvSpPr/>
            <p:nvPr/>
          </p:nvSpPr>
          <p:spPr>
            <a:xfrm>
              <a:off x="8219587" y="923544"/>
              <a:ext cx="1923925"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S</a:t>
              </a:r>
            </a:p>
          </p:txBody>
        </p:sp>
        <p:sp>
          <p:nvSpPr>
            <p:cNvPr id="10" name="Rectangle 9">
              <a:extLst>
                <a:ext uri="{FF2B5EF4-FFF2-40B4-BE49-F238E27FC236}">
                  <a16:creationId xmlns:a16="http://schemas.microsoft.com/office/drawing/2014/main" id="{04B46134-0158-49E6-9C91-6393829F31EF}"/>
                </a:ext>
              </a:extLst>
            </p:cNvPr>
            <p:cNvSpPr/>
            <p:nvPr/>
          </p:nvSpPr>
          <p:spPr>
            <a:xfrm>
              <a:off x="9902065" y="923543"/>
              <a:ext cx="2007280"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T</a:t>
              </a:r>
            </a:p>
          </p:txBody>
        </p:sp>
      </p:grpSp>
      <p:pic>
        <p:nvPicPr>
          <p:cNvPr id="2050" name="Picture 2" descr="See the source image">
            <a:extLst>
              <a:ext uri="{FF2B5EF4-FFF2-40B4-BE49-F238E27FC236}">
                <a16:creationId xmlns:a16="http://schemas.microsoft.com/office/drawing/2014/main" id="{340A7007-D1CC-4008-B43F-103DECCAC8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90" y="1598917"/>
            <a:ext cx="3071987" cy="4058611"/>
          </a:xfrm>
          <a:prstGeom prst="rect">
            <a:avLst/>
          </a:prstGeom>
          <a:noFill/>
          <a:extLst>
            <a:ext uri="{909E8E84-426E-40DD-AFC4-6F175D3DCCD1}">
              <a14:hiddenFill xmlns:a14="http://schemas.microsoft.com/office/drawing/2010/main">
                <a:solidFill>
                  <a:srgbClr val="FFFFFF"/>
                </a:solidFill>
              </a14:hiddenFill>
            </a:ext>
          </a:extLst>
        </p:spPr>
      </p:pic>
      <p:sp>
        <p:nvSpPr>
          <p:cNvPr id="13" name="Oval 12">
            <a:extLst>
              <a:ext uri="{FF2B5EF4-FFF2-40B4-BE49-F238E27FC236}">
                <a16:creationId xmlns:a16="http://schemas.microsoft.com/office/drawing/2014/main" id="{A774C64D-A0F3-462B-AF42-F730804300E9}"/>
              </a:ext>
            </a:extLst>
          </p:cNvPr>
          <p:cNvSpPr/>
          <p:nvPr/>
        </p:nvSpPr>
        <p:spPr>
          <a:xfrm>
            <a:off x="295656" y="1159072"/>
            <a:ext cx="2743200" cy="2610852"/>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5900" dirty="0"/>
              <a:t>Client</a:t>
            </a:r>
          </a:p>
        </p:txBody>
      </p:sp>
      <p:sp>
        <p:nvSpPr>
          <p:cNvPr id="14" name="Rectangle: Rounded Corners 13">
            <a:extLst>
              <a:ext uri="{FF2B5EF4-FFF2-40B4-BE49-F238E27FC236}">
                <a16:creationId xmlns:a16="http://schemas.microsoft.com/office/drawing/2014/main" id="{23508074-8E05-4F77-85CF-D55C8192CF36}"/>
              </a:ext>
            </a:extLst>
          </p:cNvPr>
          <p:cNvSpPr/>
          <p:nvPr/>
        </p:nvSpPr>
        <p:spPr>
          <a:xfrm>
            <a:off x="7817639" y="1159072"/>
            <a:ext cx="4078705" cy="261085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5900" dirty="0"/>
              <a:t>Server</a:t>
            </a:r>
          </a:p>
        </p:txBody>
      </p:sp>
    </p:spTree>
    <p:extLst>
      <p:ext uri="{BB962C8B-B14F-4D97-AF65-F5344CB8AC3E}">
        <p14:creationId xmlns:p14="http://schemas.microsoft.com/office/powerpoint/2010/main" val="368882809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875E-6 -1.11111E-6 L 0.60755 -0.89699 " pathEditMode="relative" rAng="0" ptsTypes="AA">
                                      <p:cBhvr>
                                        <p:cTn id="6" dur="1000" fill="hold"/>
                                        <p:tgtEl>
                                          <p:spTgt spid="3"/>
                                        </p:tgtEl>
                                        <p:attrNameLst>
                                          <p:attrName>ppt_x</p:attrName>
                                          <p:attrName>ppt_y</p:attrName>
                                        </p:attrNameLst>
                                      </p:cBhvr>
                                      <p:rCtr x="30378" y="-44861"/>
                                    </p:animMotion>
                                  </p:childTnLst>
                                </p:cTn>
                              </p:par>
                              <p:par>
                                <p:cTn id="7" presetID="42" presetClass="path" presetSubtype="0" accel="50000" decel="50000" fill="hold" nodeType="withEffect">
                                  <p:stCondLst>
                                    <p:cond delay="0"/>
                                  </p:stCondLst>
                                  <p:childTnLst>
                                    <p:animMotion origin="layout" path="M -3.33333E-6 4.81481E-6 L -0.33242 -0.91181 " pathEditMode="relative" rAng="0" ptsTypes="AA">
                                      <p:cBhvr>
                                        <p:cTn id="8" dur="1000" fill="hold"/>
                                        <p:tgtEl>
                                          <p:spTgt spid="2050"/>
                                        </p:tgtEl>
                                        <p:attrNameLst>
                                          <p:attrName>ppt_x</p:attrName>
                                          <p:attrName>ppt_y</p:attrName>
                                        </p:attrNameLst>
                                      </p:cBhvr>
                                      <p:rCtr x="-16628" y="-45602"/>
                                    </p:animMotion>
                                  </p:childTnLst>
                                </p:cTn>
                              </p:par>
                              <p:par>
                                <p:cTn id="9" presetID="10" presetClass="entr" presetSubtype="0"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78698-095B-41FD-91EE-8BF2485F0AE2}"/>
              </a:ext>
            </a:extLst>
          </p:cNvPr>
          <p:cNvSpPr>
            <a:spLocks noGrp="1"/>
          </p:cNvSpPr>
          <p:nvPr>
            <p:ph type="title"/>
          </p:nvPr>
        </p:nvSpPr>
        <p:spPr/>
        <p:txBody>
          <a:bodyPr>
            <a:normAutofit fontScale="90000"/>
          </a:bodyPr>
          <a:lstStyle/>
          <a:p>
            <a:r>
              <a:rPr lang="en-US" dirty="0"/>
              <a:t>Introduction to REST</a:t>
            </a:r>
          </a:p>
        </p:txBody>
      </p:sp>
      <p:sp>
        <p:nvSpPr>
          <p:cNvPr id="3" name="Oval 2">
            <a:extLst>
              <a:ext uri="{FF2B5EF4-FFF2-40B4-BE49-F238E27FC236}">
                <a16:creationId xmlns:a16="http://schemas.microsoft.com/office/drawing/2014/main" id="{7377725F-EBCE-4209-9108-5DCDFFDFBFCB}"/>
              </a:ext>
            </a:extLst>
          </p:cNvPr>
          <p:cNvSpPr/>
          <p:nvPr/>
        </p:nvSpPr>
        <p:spPr>
          <a:xfrm>
            <a:off x="295656" y="1159072"/>
            <a:ext cx="2743200" cy="2610852"/>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5900" dirty="0"/>
              <a:t>Client</a:t>
            </a:r>
          </a:p>
        </p:txBody>
      </p:sp>
      <p:sp>
        <p:nvSpPr>
          <p:cNvPr id="4" name="Rectangle: Rounded Corners 3">
            <a:extLst>
              <a:ext uri="{FF2B5EF4-FFF2-40B4-BE49-F238E27FC236}">
                <a16:creationId xmlns:a16="http://schemas.microsoft.com/office/drawing/2014/main" id="{79474CA3-139B-4FF7-980D-18704E319D51}"/>
              </a:ext>
            </a:extLst>
          </p:cNvPr>
          <p:cNvSpPr/>
          <p:nvPr/>
        </p:nvSpPr>
        <p:spPr>
          <a:xfrm>
            <a:off x="7817639" y="1159072"/>
            <a:ext cx="4078705" cy="261085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5900" dirty="0"/>
              <a:t>Server</a:t>
            </a:r>
          </a:p>
        </p:txBody>
      </p:sp>
      <p:grpSp>
        <p:nvGrpSpPr>
          <p:cNvPr id="5" name="Group 4">
            <a:extLst>
              <a:ext uri="{FF2B5EF4-FFF2-40B4-BE49-F238E27FC236}">
                <a16:creationId xmlns:a16="http://schemas.microsoft.com/office/drawing/2014/main" id="{C2E09D45-CAFD-471C-A974-4C4614190F93}"/>
              </a:ext>
            </a:extLst>
          </p:cNvPr>
          <p:cNvGrpSpPr/>
          <p:nvPr/>
        </p:nvGrpSpPr>
        <p:grpSpPr>
          <a:xfrm>
            <a:off x="3331923" y="1257422"/>
            <a:ext cx="4233797" cy="1208514"/>
            <a:chOff x="3331923" y="1257422"/>
            <a:chExt cx="4233797" cy="1208514"/>
          </a:xfrm>
        </p:grpSpPr>
        <p:cxnSp>
          <p:nvCxnSpPr>
            <p:cNvPr id="6" name="Straight Arrow Connector 5">
              <a:extLst>
                <a:ext uri="{FF2B5EF4-FFF2-40B4-BE49-F238E27FC236}">
                  <a16:creationId xmlns:a16="http://schemas.microsoft.com/office/drawing/2014/main" id="{6BA8C593-F4C6-4E9D-88B4-4D00D72A1C23}"/>
                </a:ext>
              </a:extLst>
            </p:cNvPr>
            <p:cNvCxnSpPr/>
            <p:nvPr/>
          </p:nvCxnSpPr>
          <p:spPr>
            <a:xfrm>
              <a:off x="3331923" y="1903959"/>
              <a:ext cx="423379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A99CD3D-DE4B-4526-BF53-0591831B2C1B}"/>
                </a:ext>
              </a:extLst>
            </p:cNvPr>
            <p:cNvSpPr txBox="1"/>
            <p:nvPr/>
          </p:nvSpPr>
          <p:spPr>
            <a:xfrm>
              <a:off x="4012805" y="1257422"/>
              <a:ext cx="2830883" cy="646331"/>
            </a:xfrm>
            <a:prstGeom prst="rect">
              <a:avLst/>
            </a:prstGeom>
            <a:noFill/>
          </p:spPr>
          <p:txBody>
            <a:bodyPr wrap="square" rtlCol="0">
              <a:spAutoFit/>
            </a:bodyPr>
            <a:lstStyle/>
            <a:p>
              <a:pPr algn="ctr"/>
              <a:r>
                <a:rPr lang="en-US" sz="3600" dirty="0"/>
                <a:t>Send Request</a:t>
              </a:r>
            </a:p>
          </p:txBody>
        </p:sp>
        <p:sp>
          <p:nvSpPr>
            <p:cNvPr id="12" name="TextBox 11">
              <a:extLst>
                <a:ext uri="{FF2B5EF4-FFF2-40B4-BE49-F238E27FC236}">
                  <a16:creationId xmlns:a16="http://schemas.microsoft.com/office/drawing/2014/main" id="{ADD8CE76-69AF-42A4-8040-049B9674A757}"/>
                </a:ext>
              </a:extLst>
            </p:cNvPr>
            <p:cNvSpPr txBox="1"/>
            <p:nvPr/>
          </p:nvSpPr>
          <p:spPr>
            <a:xfrm>
              <a:off x="3331923" y="2096604"/>
              <a:ext cx="4233797" cy="369332"/>
            </a:xfrm>
            <a:prstGeom prst="rect">
              <a:avLst/>
            </a:prstGeom>
            <a:noFill/>
          </p:spPr>
          <p:txBody>
            <a:bodyPr wrap="square" rtlCol="0">
              <a:spAutoFit/>
            </a:bodyPr>
            <a:lstStyle/>
            <a:p>
              <a:pPr algn="ctr"/>
              <a:r>
                <a:rPr lang="en-US" dirty="0"/>
                <a:t>stirtrek.com/speakers/2022/Chad-Green</a:t>
              </a:r>
            </a:p>
          </p:txBody>
        </p:sp>
      </p:grpSp>
      <p:grpSp>
        <p:nvGrpSpPr>
          <p:cNvPr id="8" name="Group 7">
            <a:extLst>
              <a:ext uri="{FF2B5EF4-FFF2-40B4-BE49-F238E27FC236}">
                <a16:creationId xmlns:a16="http://schemas.microsoft.com/office/drawing/2014/main" id="{7A8A6384-47B3-48B2-B878-1DC9583889D6}"/>
              </a:ext>
            </a:extLst>
          </p:cNvPr>
          <p:cNvGrpSpPr/>
          <p:nvPr/>
        </p:nvGrpSpPr>
        <p:grpSpPr>
          <a:xfrm>
            <a:off x="3331922" y="2559922"/>
            <a:ext cx="4233798" cy="1210002"/>
            <a:chOff x="3331922" y="2559922"/>
            <a:chExt cx="4233798" cy="1210002"/>
          </a:xfrm>
        </p:grpSpPr>
        <p:cxnSp>
          <p:nvCxnSpPr>
            <p:cNvPr id="7" name="Straight Arrow Connector 6">
              <a:extLst>
                <a:ext uri="{FF2B5EF4-FFF2-40B4-BE49-F238E27FC236}">
                  <a16:creationId xmlns:a16="http://schemas.microsoft.com/office/drawing/2014/main" id="{4E761A8E-1712-4B94-88C0-45157CC3E45B}"/>
                </a:ext>
              </a:extLst>
            </p:cNvPr>
            <p:cNvCxnSpPr>
              <a:cxnSpLocks/>
            </p:cNvCxnSpPr>
            <p:nvPr/>
          </p:nvCxnSpPr>
          <p:spPr>
            <a:xfrm flipH="1">
              <a:off x="3331923" y="3206665"/>
              <a:ext cx="423379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1ED9E47-1BA0-4752-B615-B3C4B68FCE1D}"/>
                </a:ext>
              </a:extLst>
            </p:cNvPr>
            <p:cNvSpPr txBox="1"/>
            <p:nvPr/>
          </p:nvSpPr>
          <p:spPr>
            <a:xfrm>
              <a:off x="3916622" y="2559922"/>
              <a:ext cx="3023250" cy="646331"/>
            </a:xfrm>
            <a:prstGeom prst="rect">
              <a:avLst/>
            </a:prstGeom>
            <a:noFill/>
          </p:spPr>
          <p:txBody>
            <a:bodyPr wrap="square" rtlCol="0">
              <a:spAutoFit/>
            </a:bodyPr>
            <a:lstStyle/>
            <a:p>
              <a:pPr algn="ctr"/>
              <a:r>
                <a:rPr lang="en-US" sz="3600" dirty="0"/>
                <a:t>Send Response</a:t>
              </a:r>
            </a:p>
          </p:txBody>
        </p:sp>
        <p:sp>
          <p:nvSpPr>
            <p:cNvPr id="13" name="TextBox 12">
              <a:extLst>
                <a:ext uri="{FF2B5EF4-FFF2-40B4-BE49-F238E27FC236}">
                  <a16:creationId xmlns:a16="http://schemas.microsoft.com/office/drawing/2014/main" id="{A2DE2E94-C5C3-4BC3-8B92-8178CB637D48}"/>
                </a:ext>
              </a:extLst>
            </p:cNvPr>
            <p:cNvSpPr txBox="1"/>
            <p:nvPr/>
          </p:nvSpPr>
          <p:spPr>
            <a:xfrm>
              <a:off x="3331922" y="3400592"/>
              <a:ext cx="4233797" cy="369332"/>
            </a:xfrm>
            <a:prstGeom prst="rect">
              <a:avLst/>
            </a:prstGeom>
            <a:noFill/>
          </p:spPr>
          <p:txBody>
            <a:bodyPr wrap="square" rtlCol="0">
              <a:spAutoFit/>
            </a:bodyPr>
            <a:lstStyle/>
            <a:p>
              <a:pPr algn="ctr"/>
              <a:r>
                <a:rPr lang="en-US" dirty="0"/>
                <a:t>JSON, XML, HTML, SOAP, Image, etc.</a:t>
              </a:r>
            </a:p>
          </p:txBody>
        </p:sp>
      </p:grpSp>
      <p:pic>
        <p:nvPicPr>
          <p:cNvPr id="3074" name="Picture 2">
            <a:extLst>
              <a:ext uri="{FF2B5EF4-FFF2-40B4-BE49-F238E27FC236}">
                <a16:creationId xmlns:a16="http://schemas.microsoft.com/office/drawing/2014/main" id="{77F164E0-6C18-454B-82F1-A229945337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6622" y="4143423"/>
            <a:ext cx="2896505" cy="2172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8322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righ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Effect transition="in" filter="fade">
                                      <p:cBhvr>
                                        <p:cTn id="1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5304C-B0C5-4B62-9C52-B3CD1F9C2C10}"/>
              </a:ext>
            </a:extLst>
          </p:cNvPr>
          <p:cNvSpPr>
            <a:spLocks noGrp="1"/>
          </p:cNvSpPr>
          <p:nvPr>
            <p:ph type="title"/>
          </p:nvPr>
        </p:nvSpPr>
        <p:spPr/>
        <p:txBody>
          <a:bodyPr>
            <a:normAutofit fontScale="90000"/>
          </a:bodyPr>
          <a:lstStyle/>
          <a:p>
            <a:r>
              <a:rPr lang="en-US" dirty="0"/>
              <a:t>REST Architectural Constraints</a:t>
            </a:r>
          </a:p>
        </p:txBody>
      </p:sp>
      <p:sp>
        <p:nvSpPr>
          <p:cNvPr id="3" name="Rectangle: Rounded Corners 2">
            <a:extLst>
              <a:ext uri="{FF2B5EF4-FFF2-40B4-BE49-F238E27FC236}">
                <a16:creationId xmlns:a16="http://schemas.microsoft.com/office/drawing/2014/main" id="{05A36164-88DD-46FB-B7E9-A7657DEFF041}"/>
              </a:ext>
            </a:extLst>
          </p:cNvPr>
          <p:cNvSpPr/>
          <p:nvPr/>
        </p:nvSpPr>
        <p:spPr>
          <a:xfrm>
            <a:off x="1086091" y="1899694"/>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Client-Server Architecture</a:t>
            </a:r>
          </a:p>
        </p:txBody>
      </p:sp>
    </p:spTree>
    <p:extLst>
      <p:ext uri="{BB962C8B-B14F-4D97-AF65-F5344CB8AC3E}">
        <p14:creationId xmlns:p14="http://schemas.microsoft.com/office/powerpoint/2010/main" val="22303464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BBFA80CD-1389-4111-B0BF-F4EE325C474A}"/>
              </a:ext>
            </a:extLst>
          </p:cNvPr>
          <p:cNvSpPr/>
          <p:nvPr/>
        </p:nvSpPr>
        <p:spPr>
          <a:xfrm>
            <a:off x="1086091" y="1899693"/>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Client-Server Architecture</a:t>
            </a:r>
          </a:p>
        </p:txBody>
      </p:sp>
      <p:sp>
        <p:nvSpPr>
          <p:cNvPr id="2" name="Title 1">
            <a:extLst>
              <a:ext uri="{FF2B5EF4-FFF2-40B4-BE49-F238E27FC236}">
                <a16:creationId xmlns:a16="http://schemas.microsoft.com/office/drawing/2014/main" id="{1AF5304C-B0C5-4B62-9C52-B3CD1F9C2C10}"/>
              </a:ext>
            </a:extLst>
          </p:cNvPr>
          <p:cNvSpPr>
            <a:spLocks noGrp="1"/>
          </p:cNvSpPr>
          <p:nvPr>
            <p:ph type="title"/>
          </p:nvPr>
        </p:nvSpPr>
        <p:spPr/>
        <p:txBody>
          <a:bodyPr>
            <a:normAutofit fontScale="90000"/>
          </a:bodyPr>
          <a:lstStyle/>
          <a:p>
            <a:r>
              <a:rPr lang="en-US" dirty="0"/>
              <a:t>REST Architectural Constraints</a:t>
            </a:r>
          </a:p>
        </p:txBody>
      </p:sp>
      <p:sp>
        <p:nvSpPr>
          <p:cNvPr id="3" name="Rectangle: Rounded Corners 2">
            <a:extLst>
              <a:ext uri="{FF2B5EF4-FFF2-40B4-BE49-F238E27FC236}">
                <a16:creationId xmlns:a16="http://schemas.microsoft.com/office/drawing/2014/main" id="{05A36164-88DD-46FB-B7E9-A7657DEFF041}"/>
              </a:ext>
            </a:extLst>
          </p:cNvPr>
          <p:cNvSpPr/>
          <p:nvPr/>
        </p:nvSpPr>
        <p:spPr>
          <a:xfrm>
            <a:off x="1086091" y="1899694"/>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Client-Server Architecture</a:t>
            </a:r>
          </a:p>
        </p:txBody>
      </p:sp>
      <p:sp>
        <p:nvSpPr>
          <p:cNvPr id="4" name="Rectangle: Rounded Corners 3">
            <a:extLst>
              <a:ext uri="{FF2B5EF4-FFF2-40B4-BE49-F238E27FC236}">
                <a16:creationId xmlns:a16="http://schemas.microsoft.com/office/drawing/2014/main" id="{67259D9B-4677-4EB8-8F5B-8CEE1B066CC7}"/>
              </a:ext>
            </a:extLst>
          </p:cNvPr>
          <p:cNvSpPr/>
          <p:nvPr/>
        </p:nvSpPr>
        <p:spPr>
          <a:xfrm>
            <a:off x="4527630" y="1876545"/>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Statelessness</a:t>
            </a:r>
          </a:p>
        </p:txBody>
      </p:sp>
    </p:spTree>
    <p:extLst>
      <p:ext uri="{BB962C8B-B14F-4D97-AF65-F5344CB8AC3E}">
        <p14:creationId xmlns:p14="http://schemas.microsoft.com/office/powerpoint/2010/main" val="868955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animBg="1"/>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9A2C738-AC96-4EBD-AB86-8F05239C8785}"/>
              </a:ext>
            </a:extLst>
          </p:cNvPr>
          <p:cNvSpPr txBox="1"/>
          <p:nvPr/>
        </p:nvSpPr>
        <p:spPr>
          <a:xfrm>
            <a:off x="1652154" y="1997839"/>
            <a:ext cx="8887689" cy="2862322"/>
          </a:xfrm>
          <a:prstGeom prst="rect">
            <a:avLst/>
          </a:prstGeom>
          <a:noFill/>
        </p:spPr>
        <p:txBody>
          <a:bodyPr wrap="none" rtlCol="0">
            <a:spAutoFit/>
          </a:bodyPr>
          <a:lstStyle/>
          <a:p>
            <a:pPr algn="ctr"/>
            <a:r>
              <a:rPr lang="en-US" sz="6000" dirty="0">
                <a:solidFill>
                  <a:srgbClr val="009CE9"/>
                </a:solidFill>
                <a:latin typeface="Kamerik205 8" panose="020B0803030600020004" pitchFamily="34" charset="0"/>
              </a:rPr>
              <a:t>Building Microservice</a:t>
            </a:r>
          </a:p>
          <a:p>
            <a:pPr algn="ctr"/>
            <a:r>
              <a:rPr lang="en-US" sz="6000" dirty="0">
                <a:solidFill>
                  <a:srgbClr val="009CE9"/>
                </a:solidFill>
                <a:latin typeface="Kamerik205 8" panose="020B0803030600020004" pitchFamily="34" charset="0"/>
              </a:rPr>
              <a:t>REST APIs Using</a:t>
            </a:r>
          </a:p>
          <a:p>
            <a:pPr algn="ctr"/>
            <a:r>
              <a:rPr lang="en-US" sz="6000" dirty="0">
                <a:solidFill>
                  <a:srgbClr val="009CE9"/>
                </a:solidFill>
                <a:latin typeface="Kamerik205 8" panose="020B0803030600020004" pitchFamily="34" charset="0"/>
              </a:rPr>
              <a:t>Azure Functions</a:t>
            </a:r>
          </a:p>
        </p:txBody>
      </p:sp>
    </p:spTree>
    <p:extLst>
      <p:ext uri="{BB962C8B-B14F-4D97-AF65-F5344CB8AC3E}">
        <p14:creationId xmlns:p14="http://schemas.microsoft.com/office/powerpoint/2010/main" val="15699103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860A8A2-55DA-46A4-BDBA-946AF03F5F8F}"/>
              </a:ext>
            </a:extLst>
          </p:cNvPr>
          <p:cNvSpPr/>
          <p:nvPr/>
        </p:nvSpPr>
        <p:spPr>
          <a:xfrm>
            <a:off x="4527630" y="1876543"/>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Statelessness</a:t>
            </a:r>
          </a:p>
        </p:txBody>
      </p:sp>
      <p:sp>
        <p:nvSpPr>
          <p:cNvPr id="2" name="Title 1">
            <a:extLst>
              <a:ext uri="{FF2B5EF4-FFF2-40B4-BE49-F238E27FC236}">
                <a16:creationId xmlns:a16="http://schemas.microsoft.com/office/drawing/2014/main" id="{1AF5304C-B0C5-4B62-9C52-B3CD1F9C2C10}"/>
              </a:ext>
            </a:extLst>
          </p:cNvPr>
          <p:cNvSpPr>
            <a:spLocks noGrp="1"/>
          </p:cNvSpPr>
          <p:nvPr>
            <p:ph type="title"/>
          </p:nvPr>
        </p:nvSpPr>
        <p:spPr/>
        <p:txBody>
          <a:bodyPr>
            <a:normAutofit fontScale="90000"/>
          </a:bodyPr>
          <a:lstStyle/>
          <a:p>
            <a:r>
              <a:rPr lang="en-US" dirty="0"/>
              <a:t>REST Architectural Constraints</a:t>
            </a:r>
          </a:p>
        </p:txBody>
      </p:sp>
      <p:sp>
        <p:nvSpPr>
          <p:cNvPr id="3" name="Rectangle: Rounded Corners 2">
            <a:extLst>
              <a:ext uri="{FF2B5EF4-FFF2-40B4-BE49-F238E27FC236}">
                <a16:creationId xmlns:a16="http://schemas.microsoft.com/office/drawing/2014/main" id="{05A36164-88DD-46FB-B7E9-A7657DEFF041}"/>
              </a:ext>
            </a:extLst>
          </p:cNvPr>
          <p:cNvSpPr/>
          <p:nvPr/>
        </p:nvSpPr>
        <p:spPr>
          <a:xfrm>
            <a:off x="1086091" y="1899694"/>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Client-Server Architecture</a:t>
            </a:r>
          </a:p>
        </p:txBody>
      </p:sp>
      <p:sp>
        <p:nvSpPr>
          <p:cNvPr id="4" name="Rectangle: Rounded Corners 3">
            <a:extLst>
              <a:ext uri="{FF2B5EF4-FFF2-40B4-BE49-F238E27FC236}">
                <a16:creationId xmlns:a16="http://schemas.microsoft.com/office/drawing/2014/main" id="{67259D9B-4677-4EB8-8F5B-8CEE1B066CC7}"/>
              </a:ext>
            </a:extLst>
          </p:cNvPr>
          <p:cNvSpPr/>
          <p:nvPr/>
        </p:nvSpPr>
        <p:spPr>
          <a:xfrm>
            <a:off x="4527630" y="1876545"/>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Statelessness</a:t>
            </a:r>
          </a:p>
        </p:txBody>
      </p:sp>
      <p:sp>
        <p:nvSpPr>
          <p:cNvPr id="5" name="Rectangle: Rounded Corners 4">
            <a:extLst>
              <a:ext uri="{FF2B5EF4-FFF2-40B4-BE49-F238E27FC236}">
                <a16:creationId xmlns:a16="http://schemas.microsoft.com/office/drawing/2014/main" id="{0844CE85-A068-48EC-9DB4-52B3E10F2798}"/>
              </a:ext>
            </a:extLst>
          </p:cNvPr>
          <p:cNvSpPr/>
          <p:nvPr/>
        </p:nvSpPr>
        <p:spPr>
          <a:xfrm>
            <a:off x="7969169" y="1876544"/>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err="1">
                <a:latin typeface="Kamerik205 8" panose="020B0803030600020004" pitchFamily="34" charset="0"/>
              </a:rPr>
              <a:t>Cacheability</a:t>
            </a:r>
            <a:endParaRPr lang="en-US" sz="2800" dirty="0">
              <a:latin typeface="Kamerik205 8" panose="020B0803030600020004" pitchFamily="34" charset="0"/>
            </a:endParaRPr>
          </a:p>
        </p:txBody>
      </p:sp>
    </p:spTree>
    <p:extLst>
      <p:ext uri="{BB962C8B-B14F-4D97-AF65-F5344CB8AC3E}">
        <p14:creationId xmlns:p14="http://schemas.microsoft.com/office/powerpoint/2010/main" val="262182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animBg="1"/>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3CA6A805-A707-4C67-B29F-A4C718045E5C}"/>
              </a:ext>
            </a:extLst>
          </p:cNvPr>
          <p:cNvSpPr/>
          <p:nvPr/>
        </p:nvSpPr>
        <p:spPr>
          <a:xfrm>
            <a:off x="7969169" y="1871238"/>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err="1">
                <a:latin typeface="Kamerik205 8" panose="020B0803030600020004" pitchFamily="34" charset="0"/>
              </a:rPr>
              <a:t>Cacheability</a:t>
            </a:r>
            <a:endParaRPr lang="en-US" sz="2800" dirty="0">
              <a:latin typeface="Kamerik205 8" panose="020B0803030600020004" pitchFamily="34" charset="0"/>
            </a:endParaRPr>
          </a:p>
        </p:txBody>
      </p:sp>
      <p:sp>
        <p:nvSpPr>
          <p:cNvPr id="2" name="Title 1">
            <a:extLst>
              <a:ext uri="{FF2B5EF4-FFF2-40B4-BE49-F238E27FC236}">
                <a16:creationId xmlns:a16="http://schemas.microsoft.com/office/drawing/2014/main" id="{1AF5304C-B0C5-4B62-9C52-B3CD1F9C2C10}"/>
              </a:ext>
            </a:extLst>
          </p:cNvPr>
          <p:cNvSpPr>
            <a:spLocks noGrp="1"/>
          </p:cNvSpPr>
          <p:nvPr>
            <p:ph type="title"/>
          </p:nvPr>
        </p:nvSpPr>
        <p:spPr/>
        <p:txBody>
          <a:bodyPr>
            <a:normAutofit fontScale="90000"/>
          </a:bodyPr>
          <a:lstStyle/>
          <a:p>
            <a:r>
              <a:rPr lang="en-US" dirty="0"/>
              <a:t>REST Architectural Constraints</a:t>
            </a:r>
          </a:p>
        </p:txBody>
      </p:sp>
      <p:sp>
        <p:nvSpPr>
          <p:cNvPr id="3" name="Rectangle: Rounded Corners 2">
            <a:extLst>
              <a:ext uri="{FF2B5EF4-FFF2-40B4-BE49-F238E27FC236}">
                <a16:creationId xmlns:a16="http://schemas.microsoft.com/office/drawing/2014/main" id="{05A36164-88DD-46FB-B7E9-A7657DEFF041}"/>
              </a:ext>
            </a:extLst>
          </p:cNvPr>
          <p:cNvSpPr/>
          <p:nvPr/>
        </p:nvSpPr>
        <p:spPr>
          <a:xfrm>
            <a:off x="1086091" y="1899694"/>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Client-Server Architecture</a:t>
            </a:r>
          </a:p>
        </p:txBody>
      </p:sp>
      <p:sp>
        <p:nvSpPr>
          <p:cNvPr id="4" name="Rectangle: Rounded Corners 3">
            <a:extLst>
              <a:ext uri="{FF2B5EF4-FFF2-40B4-BE49-F238E27FC236}">
                <a16:creationId xmlns:a16="http://schemas.microsoft.com/office/drawing/2014/main" id="{67259D9B-4677-4EB8-8F5B-8CEE1B066CC7}"/>
              </a:ext>
            </a:extLst>
          </p:cNvPr>
          <p:cNvSpPr/>
          <p:nvPr/>
        </p:nvSpPr>
        <p:spPr>
          <a:xfrm>
            <a:off x="4527630" y="1876545"/>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Statelessness</a:t>
            </a:r>
          </a:p>
        </p:txBody>
      </p:sp>
      <p:sp>
        <p:nvSpPr>
          <p:cNvPr id="5" name="Rectangle: Rounded Corners 4">
            <a:extLst>
              <a:ext uri="{FF2B5EF4-FFF2-40B4-BE49-F238E27FC236}">
                <a16:creationId xmlns:a16="http://schemas.microsoft.com/office/drawing/2014/main" id="{0844CE85-A068-48EC-9DB4-52B3E10F2798}"/>
              </a:ext>
            </a:extLst>
          </p:cNvPr>
          <p:cNvSpPr/>
          <p:nvPr/>
        </p:nvSpPr>
        <p:spPr>
          <a:xfrm>
            <a:off x="7969169" y="1876544"/>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err="1">
                <a:latin typeface="Kamerik205 8" panose="020B0803030600020004" pitchFamily="34" charset="0"/>
              </a:rPr>
              <a:t>Cacheability</a:t>
            </a:r>
            <a:endParaRPr lang="en-US" sz="2800" dirty="0">
              <a:latin typeface="Kamerik205 8" panose="020B0803030600020004" pitchFamily="34" charset="0"/>
            </a:endParaRPr>
          </a:p>
        </p:txBody>
      </p:sp>
      <p:sp>
        <p:nvSpPr>
          <p:cNvPr id="6" name="Rectangle: Rounded Corners 5">
            <a:extLst>
              <a:ext uri="{FF2B5EF4-FFF2-40B4-BE49-F238E27FC236}">
                <a16:creationId xmlns:a16="http://schemas.microsoft.com/office/drawing/2014/main" id="{BB276E7F-4C61-4E64-83B5-03021EB99BD8}"/>
              </a:ext>
            </a:extLst>
          </p:cNvPr>
          <p:cNvSpPr/>
          <p:nvPr/>
        </p:nvSpPr>
        <p:spPr>
          <a:xfrm>
            <a:off x="1086091" y="3640262"/>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Layered System</a:t>
            </a:r>
          </a:p>
        </p:txBody>
      </p:sp>
    </p:spTree>
    <p:extLst>
      <p:ext uri="{BB962C8B-B14F-4D97-AF65-F5344CB8AC3E}">
        <p14:creationId xmlns:p14="http://schemas.microsoft.com/office/powerpoint/2010/main" val="3894023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ACFBC9D5-058C-4FC8-BDFC-8D18F90E89E0}"/>
              </a:ext>
            </a:extLst>
          </p:cNvPr>
          <p:cNvSpPr/>
          <p:nvPr/>
        </p:nvSpPr>
        <p:spPr>
          <a:xfrm>
            <a:off x="1086090" y="3640261"/>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Layered System</a:t>
            </a:r>
          </a:p>
        </p:txBody>
      </p:sp>
      <p:sp>
        <p:nvSpPr>
          <p:cNvPr id="2" name="Title 1">
            <a:extLst>
              <a:ext uri="{FF2B5EF4-FFF2-40B4-BE49-F238E27FC236}">
                <a16:creationId xmlns:a16="http://schemas.microsoft.com/office/drawing/2014/main" id="{1AF5304C-B0C5-4B62-9C52-B3CD1F9C2C10}"/>
              </a:ext>
            </a:extLst>
          </p:cNvPr>
          <p:cNvSpPr>
            <a:spLocks noGrp="1"/>
          </p:cNvSpPr>
          <p:nvPr>
            <p:ph type="title"/>
          </p:nvPr>
        </p:nvSpPr>
        <p:spPr/>
        <p:txBody>
          <a:bodyPr>
            <a:normAutofit fontScale="90000"/>
          </a:bodyPr>
          <a:lstStyle/>
          <a:p>
            <a:r>
              <a:rPr lang="en-US" dirty="0"/>
              <a:t>REST Architectural Constraints</a:t>
            </a:r>
          </a:p>
        </p:txBody>
      </p:sp>
      <p:sp>
        <p:nvSpPr>
          <p:cNvPr id="3" name="Rectangle: Rounded Corners 2">
            <a:extLst>
              <a:ext uri="{FF2B5EF4-FFF2-40B4-BE49-F238E27FC236}">
                <a16:creationId xmlns:a16="http://schemas.microsoft.com/office/drawing/2014/main" id="{05A36164-88DD-46FB-B7E9-A7657DEFF041}"/>
              </a:ext>
            </a:extLst>
          </p:cNvPr>
          <p:cNvSpPr/>
          <p:nvPr/>
        </p:nvSpPr>
        <p:spPr>
          <a:xfrm>
            <a:off x="1086091" y="1899694"/>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Client-Server Architecture</a:t>
            </a:r>
          </a:p>
        </p:txBody>
      </p:sp>
      <p:sp>
        <p:nvSpPr>
          <p:cNvPr id="4" name="Rectangle: Rounded Corners 3">
            <a:extLst>
              <a:ext uri="{FF2B5EF4-FFF2-40B4-BE49-F238E27FC236}">
                <a16:creationId xmlns:a16="http://schemas.microsoft.com/office/drawing/2014/main" id="{67259D9B-4677-4EB8-8F5B-8CEE1B066CC7}"/>
              </a:ext>
            </a:extLst>
          </p:cNvPr>
          <p:cNvSpPr/>
          <p:nvPr/>
        </p:nvSpPr>
        <p:spPr>
          <a:xfrm>
            <a:off x="4527630" y="1876545"/>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Statelessness</a:t>
            </a:r>
          </a:p>
        </p:txBody>
      </p:sp>
      <p:sp>
        <p:nvSpPr>
          <p:cNvPr id="5" name="Rectangle: Rounded Corners 4">
            <a:extLst>
              <a:ext uri="{FF2B5EF4-FFF2-40B4-BE49-F238E27FC236}">
                <a16:creationId xmlns:a16="http://schemas.microsoft.com/office/drawing/2014/main" id="{0844CE85-A068-48EC-9DB4-52B3E10F2798}"/>
              </a:ext>
            </a:extLst>
          </p:cNvPr>
          <p:cNvSpPr/>
          <p:nvPr/>
        </p:nvSpPr>
        <p:spPr>
          <a:xfrm>
            <a:off x="7969169" y="1876544"/>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err="1">
                <a:latin typeface="Kamerik205 8" panose="020B0803030600020004" pitchFamily="34" charset="0"/>
              </a:rPr>
              <a:t>Cacheability</a:t>
            </a:r>
            <a:endParaRPr lang="en-US" sz="2800" dirty="0">
              <a:latin typeface="Kamerik205 8" panose="020B0803030600020004" pitchFamily="34" charset="0"/>
            </a:endParaRPr>
          </a:p>
        </p:txBody>
      </p:sp>
      <p:sp>
        <p:nvSpPr>
          <p:cNvPr id="6" name="Rectangle: Rounded Corners 5">
            <a:extLst>
              <a:ext uri="{FF2B5EF4-FFF2-40B4-BE49-F238E27FC236}">
                <a16:creationId xmlns:a16="http://schemas.microsoft.com/office/drawing/2014/main" id="{BB276E7F-4C61-4E64-83B5-03021EB99BD8}"/>
              </a:ext>
            </a:extLst>
          </p:cNvPr>
          <p:cNvSpPr/>
          <p:nvPr/>
        </p:nvSpPr>
        <p:spPr>
          <a:xfrm>
            <a:off x="1086091" y="3640262"/>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Layered System</a:t>
            </a:r>
          </a:p>
        </p:txBody>
      </p:sp>
      <p:sp>
        <p:nvSpPr>
          <p:cNvPr id="7" name="Rectangle: Rounded Corners 6">
            <a:extLst>
              <a:ext uri="{FF2B5EF4-FFF2-40B4-BE49-F238E27FC236}">
                <a16:creationId xmlns:a16="http://schemas.microsoft.com/office/drawing/2014/main" id="{A93FF853-6B91-41A9-B3B3-2EFB3AAE7225}"/>
              </a:ext>
            </a:extLst>
          </p:cNvPr>
          <p:cNvSpPr/>
          <p:nvPr/>
        </p:nvSpPr>
        <p:spPr>
          <a:xfrm>
            <a:off x="4527630" y="3617113"/>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Code on Demand</a:t>
            </a:r>
          </a:p>
          <a:p>
            <a:pPr algn="ctr"/>
            <a:r>
              <a:rPr lang="en-US" sz="1400" dirty="0">
                <a:latin typeface="Kamerik205 8" panose="020B0803030600020004" pitchFamily="34" charset="0"/>
              </a:rPr>
              <a:t>(optional)</a:t>
            </a:r>
          </a:p>
        </p:txBody>
      </p:sp>
    </p:spTree>
    <p:extLst>
      <p:ext uri="{BB962C8B-B14F-4D97-AF65-F5344CB8AC3E}">
        <p14:creationId xmlns:p14="http://schemas.microsoft.com/office/powerpoint/2010/main" val="3893966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animBg="1"/>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ACFBC9D5-058C-4FC8-BDFC-8D18F90E89E0}"/>
              </a:ext>
            </a:extLst>
          </p:cNvPr>
          <p:cNvSpPr/>
          <p:nvPr/>
        </p:nvSpPr>
        <p:spPr>
          <a:xfrm>
            <a:off x="1086090" y="3640261"/>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Layered System</a:t>
            </a:r>
          </a:p>
        </p:txBody>
      </p:sp>
      <p:sp>
        <p:nvSpPr>
          <p:cNvPr id="2" name="Title 1">
            <a:extLst>
              <a:ext uri="{FF2B5EF4-FFF2-40B4-BE49-F238E27FC236}">
                <a16:creationId xmlns:a16="http://schemas.microsoft.com/office/drawing/2014/main" id="{1AF5304C-B0C5-4B62-9C52-B3CD1F9C2C10}"/>
              </a:ext>
            </a:extLst>
          </p:cNvPr>
          <p:cNvSpPr>
            <a:spLocks noGrp="1"/>
          </p:cNvSpPr>
          <p:nvPr>
            <p:ph type="title"/>
          </p:nvPr>
        </p:nvSpPr>
        <p:spPr/>
        <p:txBody>
          <a:bodyPr>
            <a:normAutofit fontScale="90000"/>
          </a:bodyPr>
          <a:lstStyle/>
          <a:p>
            <a:r>
              <a:rPr lang="en-US" dirty="0"/>
              <a:t>REST Architectural Constraints</a:t>
            </a:r>
          </a:p>
        </p:txBody>
      </p:sp>
      <p:sp>
        <p:nvSpPr>
          <p:cNvPr id="3" name="Rectangle: Rounded Corners 2">
            <a:extLst>
              <a:ext uri="{FF2B5EF4-FFF2-40B4-BE49-F238E27FC236}">
                <a16:creationId xmlns:a16="http://schemas.microsoft.com/office/drawing/2014/main" id="{05A36164-88DD-46FB-B7E9-A7657DEFF041}"/>
              </a:ext>
            </a:extLst>
          </p:cNvPr>
          <p:cNvSpPr/>
          <p:nvPr/>
        </p:nvSpPr>
        <p:spPr>
          <a:xfrm>
            <a:off x="1086091" y="1899694"/>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Client-Server Architecture</a:t>
            </a:r>
          </a:p>
        </p:txBody>
      </p:sp>
      <p:sp>
        <p:nvSpPr>
          <p:cNvPr id="4" name="Rectangle: Rounded Corners 3">
            <a:extLst>
              <a:ext uri="{FF2B5EF4-FFF2-40B4-BE49-F238E27FC236}">
                <a16:creationId xmlns:a16="http://schemas.microsoft.com/office/drawing/2014/main" id="{67259D9B-4677-4EB8-8F5B-8CEE1B066CC7}"/>
              </a:ext>
            </a:extLst>
          </p:cNvPr>
          <p:cNvSpPr/>
          <p:nvPr/>
        </p:nvSpPr>
        <p:spPr>
          <a:xfrm>
            <a:off x="4527630" y="1876545"/>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Statelessness</a:t>
            </a:r>
          </a:p>
        </p:txBody>
      </p:sp>
      <p:sp>
        <p:nvSpPr>
          <p:cNvPr id="5" name="Rectangle: Rounded Corners 4">
            <a:extLst>
              <a:ext uri="{FF2B5EF4-FFF2-40B4-BE49-F238E27FC236}">
                <a16:creationId xmlns:a16="http://schemas.microsoft.com/office/drawing/2014/main" id="{0844CE85-A068-48EC-9DB4-52B3E10F2798}"/>
              </a:ext>
            </a:extLst>
          </p:cNvPr>
          <p:cNvSpPr/>
          <p:nvPr/>
        </p:nvSpPr>
        <p:spPr>
          <a:xfrm>
            <a:off x="7969169" y="1876544"/>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err="1">
                <a:latin typeface="Kamerik205 8" panose="020B0803030600020004" pitchFamily="34" charset="0"/>
              </a:rPr>
              <a:t>Cacheability</a:t>
            </a:r>
            <a:endParaRPr lang="en-US" sz="2800" dirty="0">
              <a:latin typeface="Kamerik205 8" panose="020B0803030600020004" pitchFamily="34" charset="0"/>
            </a:endParaRPr>
          </a:p>
        </p:txBody>
      </p:sp>
      <p:sp>
        <p:nvSpPr>
          <p:cNvPr id="6" name="Rectangle: Rounded Corners 5">
            <a:extLst>
              <a:ext uri="{FF2B5EF4-FFF2-40B4-BE49-F238E27FC236}">
                <a16:creationId xmlns:a16="http://schemas.microsoft.com/office/drawing/2014/main" id="{BB276E7F-4C61-4E64-83B5-03021EB99BD8}"/>
              </a:ext>
            </a:extLst>
          </p:cNvPr>
          <p:cNvSpPr/>
          <p:nvPr/>
        </p:nvSpPr>
        <p:spPr>
          <a:xfrm>
            <a:off x="1086091" y="3640262"/>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Layered System</a:t>
            </a:r>
          </a:p>
        </p:txBody>
      </p:sp>
      <p:sp>
        <p:nvSpPr>
          <p:cNvPr id="7" name="Rectangle: Rounded Corners 6">
            <a:extLst>
              <a:ext uri="{FF2B5EF4-FFF2-40B4-BE49-F238E27FC236}">
                <a16:creationId xmlns:a16="http://schemas.microsoft.com/office/drawing/2014/main" id="{A93FF853-6B91-41A9-B3B3-2EFB3AAE7225}"/>
              </a:ext>
            </a:extLst>
          </p:cNvPr>
          <p:cNvSpPr/>
          <p:nvPr/>
        </p:nvSpPr>
        <p:spPr>
          <a:xfrm>
            <a:off x="4527630" y="3640261"/>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Code on Demand</a:t>
            </a:r>
          </a:p>
          <a:p>
            <a:pPr algn="ctr"/>
            <a:r>
              <a:rPr lang="en-US" sz="1400" dirty="0">
                <a:latin typeface="Kamerik205 8" panose="020B0803030600020004" pitchFamily="34" charset="0"/>
              </a:rPr>
              <a:t>(optional)</a:t>
            </a:r>
          </a:p>
        </p:txBody>
      </p:sp>
      <p:sp>
        <p:nvSpPr>
          <p:cNvPr id="8" name="Rectangle: Rounded Corners 7">
            <a:extLst>
              <a:ext uri="{FF2B5EF4-FFF2-40B4-BE49-F238E27FC236}">
                <a16:creationId xmlns:a16="http://schemas.microsoft.com/office/drawing/2014/main" id="{2F819F64-C00C-49CA-A9FB-A7595BFCE18F}"/>
              </a:ext>
            </a:extLst>
          </p:cNvPr>
          <p:cNvSpPr/>
          <p:nvPr/>
        </p:nvSpPr>
        <p:spPr>
          <a:xfrm>
            <a:off x="7969169" y="3617112"/>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Uniform Interface</a:t>
            </a:r>
          </a:p>
        </p:txBody>
      </p:sp>
      <p:sp>
        <p:nvSpPr>
          <p:cNvPr id="10" name="Rectangle: Rounded Corners 9">
            <a:extLst>
              <a:ext uri="{FF2B5EF4-FFF2-40B4-BE49-F238E27FC236}">
                <a16:creationId xmlns:a16="http://schemas.microsoft.com/office/drawing/2014/main" id="{9B0789BA-E195-4282-A7F7-47FE822F35E3}"/>
              </a:ext>
            </a:extLst>
          </p:cNvPr>
          <p:cNvSpPr/>
          <p:nvPr/>
        </p:nvSpPr>
        <p:spPr>
          <a:xfrm>
            <a:off x="4527630" y="3640261"/>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Code on Demand</a:t>
            </a:r>
          </a:p>
          <a:p>
            <a:pPr algn="ctr"/>
            <a:r>
              <a:rPr lang="en-US" sz="1400" dirty="0">
                <a:latin typeface="Kamerik205 8" panose="020B0803030600020004" pitchFamily="34" charset="0"/>
              </a:rPr>
              <a:t>(optional)</a:t>
            </a:r>
          </a:p>
        </p:txBody>
      </p:sp>
    </p:spTree>
    <p:extLst>
      <p:ext uri="{BB962C8B-B14F-4D97-AF65-F5344CB8AC3E}">
        <p14:creationId xmlns:p14="http://schemas.microsoft.com/office/powerpoint/2010/main" val="1719401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C2783-7950-4FE3-8A6B-1B46A335C963}"/>
              </a:ext>
            </a:extLst>
          </p:cNvPr>
          <p:cNvSpPr>
            <a:spLocks noGrp="1"/>
          </p:cNvSpPr>
          <p:nvPr>
            <p:ph type="title"/>
          </p:nvPr>
        </p:nvSpPr>
        <p:spPr/>
        <p:txBody>
          <a:bodyPr>
            <a:normAutofit fontScale="90000"/>
          </a:bodyPr>
          <a:lstStyle/>
          <a:p>
            <a:r>
              <a:rPr lang="en-US" dirty="0"/>
              <a:t>REST Verbs</a:t>
            </a:r>
          </a:p>
        </p:txBody>
      </p:sp>
      <p:sp>
        <p:nvSpPr>
          <p:cNvPr id="11" name="Rectangle: Rounded Corners 10">
            <a:extLst>
              <a:ext uri="{FF2B5EF4-FFF2-40B4-BE49-F238E27FC236}">
                <a16:creationId xmlns:a16="http://schemas.microsoft.com/office/drawing/2014/main" id="{4A1590ED-6ECC-4594-83B7-11092A62E4EA}"/>
              </a:ext>
            </a:extLst>
          </p:cNvPr>
          <p:cNvSpPr/>
          <p:nvPr/>
        </p:nvSpPr>
        <p:spPr>
          <a:xfrm>
            <a:off x="186491" y="1155032"/>
            <a:ext cx="2225842" cy="9023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t>POST</a:t>
            </a:r>
            <a:endParaRPr lang="en-US" b="1" dirty="0"/>
          </a:p>
          <a:p>
            <a:pPr algn="ctr"/>
            <a:r>
              <a:rPr lang="en-US" dirty="0"/>
              <a:t>Create</a:t>
            </a:r>
          </a:p>
        </p:txBody>
      </p:sp>
      <p:sp>
        <p:nvSpPr>
          <p:cNvPr id="3" name="TextBox 2">
            <a:extLst>
              <a:ext uri="{FF2B5EF4-FFF2-40B4-BE49-F238E27FC236}">
                <a16:creationId xmlns:a16="http://schemas.microsoft.com/office/drawing/2014/main" id="{7221AA19-8D85-4554-B9AD-5DB8A90BF830}"/>
              </a:ext>
            </a:extLst>
          </p:cNvPr>
          <p:cNvSpPr txBox="1"/>
          <p:nvPr/>
        </p:nvSpPr>
        <p:spPr>
          <a:xfrm>
            <a:off x="-1" y="2269062"/>
            <a:ext cx="12192001" cy="523220"/>
          </a:xfrm>
          <a:prstGeom prst="rect">
            <a:avLst/>
          </a:prstGeom>
          <a:solidFill>
            <a:schemeClr val="tx1"/>
          </a:solidFill>
        </p:spPr>
        <p:txBody>
          <a:bodyPr wrap="square" rtlCol="0">
            <a:spAutoFit/>
          </a:bodyPr>
          <a:lstStyle/>
          <a:p>
            <a:pPr algn="ctr"/>
            <a:r>
              <a:rPr lang="en-US" sz="2800" dirty="0">
                <a:solidFill>
                  <a:srgbClr val="00B050"/>
                </a:solidFill>
                <a:latin typeface="Ubuntu Mono" panose="020B0509030602030204" pitchFamily="49" charset="0"/>
              </a:rPr>
              <a:t>POST https://exampleapi.com/employees</a:t>
            </a:r>
          </a:p>
        </p:txBody>
      </p:sp>
      <p:graphicFrame>
        <p:nvGraphicFramePr>
          <p:cNvPr id="4" name="Table 4">
            <a:extLst>
              <a:ext uri="{FF2B5EF4-FFF2-40B4-BE49-F238E27FC236}">
                <a16:creationId xmlns:a16="http://schemas.microsoft.com/office/drawing/2014/main" id="{B139C933-CDAC-4775-A10E-84EF29B1464C}"/>
              </a:ext>
            </a:extLst>
          </p:cNvPr>
          <p:cNvGraphicFramePr>
            <a:graphicFrameLocks noGrp="1"/>
          </p:cNvGraphicFramePr>
          <p:nvPr>
            <p:extLst>
              <p:ext uri="{D42A27DB-BD31-4B8C-83A1-F6EECF244321}">
                <p14:modId xmlns:p14="http://schemas.microsoft.com/office/powerpoint/2010/main" val="3365811829"/>
              </p:ext>
            </p:extLst>
          </p:nvPr>
        </p:nvGraphicFramePr>
        <p:xfrm>
          <a:off x="2946716" y="3818466"/>
          <a:ext cx="6298566" cy="2072640"/>
        </p:xfrm>
        <a:graphic>
          <a:graphicData uri="http://schemas.openxmlformats.org/drawingml/2006/table">
            <a:tbl>
              <a:tblPr firstRow="1" bandRow="1">
                <a:tableStyleId>{7DF18680-E054-41AD-8BC1-D1AEF772440D}</a:tableStyleId>
              </a:tblPr>
              <a:tblGrid>
                <a:gridCol w="1371918">
                  <a:extLst>
                    <a:ext uri="{9D8B030D-6E8A-4147-A177-3AD203B41FA5}">
                      <a16:colId xmlns:a16="http://schemas.microsoft.com/office/drawing/2014/main" val="3318408397"/>
                    </a:ext>
                  </a:extLst>
                </a:gridCol>
                <a:gridCol w="2861691">
                  <a:extLst>
                    <a:ext uri="{9D8B030D-6E8A-4147-A177-3AD203B41FA5}">
                      <a16:colId xmlns:a16="http://schemas.microsoft.com/office/drawing/2014/main" val="1759949909"/>
                    </a:ext>
                  </a:extLst>
                </a:gridCol>
                <a:gridCol w="2064957">
                  <a:extLst>
                    <a:ext uri="{9D8B030D-6E8A-4147-A177-3AD203B41FA5}">
                      <a16:colId xmlns:a16="http://schemas.microsoft.com/office/drawing/2014/main" val="2517584305"/>
                    </a:ext>
                  </a:extLst>
                </a:gridCol>
              </a:tblGrid>
              <a:tr h="370840">
                <a:tc>
                  <a:txBody>
                    <a:bodyPr/>
                    <a:lstStyle/>
                    <a:p>
                      <a:endParaRPr lang="en-US" sz="2800" dirty="0"/>
                    </a:p>
                  </a:txBody>
                  <a:tcPr/>
                </a:tc>
                <a:tc>
                  <a:txBody>
                    <a:bodyPr/>
                    <a:lstStyle/>
                    <a:p>
                      <a:r>
                        <a:rPr lang="en-US" sz="2800" dirty="0"/>
                        <a:t>HTTP Status Code</a:t>
                      </a:r>
                    </a:p>
                  </a:txBody>
                  <a:tcPr/>
                </a:tc>
                <a:tc>
                  <a:txBody>
                    <a:bodyPr/>
                    <a:lstStyle/>
                    <a:p>
                      <a:r>
                        <a:rPr lang="en-US" sz="2800" dirty="0"/>
                        <a:t>Description</a:t>
                      </a:r>
                    </a:p>
                  </a:txBody>
                  <a:tcPr/>
                </a:tc>
                <a:extLst>
                  <a:ext uri="{0D108BD9-81ED-4DB2-BD59-A6C34878D82A}">
                    <a16:rowId xmlns:a16="http://schemas.microsoft.com/office/drawing/2014/main" val="944929651"/>
                  </a:ext>
                </a:extLst>
              </a:tr>
              <a:tr h="370840">
                <a:tc>
                  <a:txBody>
                    <a:bodyPr/>
                    <a:lstStyle/>
                    <a:p>
                      <a:r>
                        <a:rPr lang="en-US" sz="2800" dirty="0"/>
                        <a:t>Success</a:t>
                      </a:r>
                    </a:p>
                  </a:txBody>
                  <a:tcPr/>
                </a:tc>
                <a:tc>
                  <a:txBody>
                    <a:bodyPr/>
                    <a:lstStyle/>
                    <a:p>
                      <a:r>
                        <a:rPr lang="en-US" sz="2800" dirty="0"/>
                        <a:t>201</a:t>
                      </a:r>
                    </a:p>
                  </a:txBody>
                  <a:tcPr/>
                </a:tc>
                <a:tc>
                  <a:txBody>
                    <a:bodyPr/>
                    <a:lstStyle/>
                    <a:p>
                      <a:r>
                        <a:rPr lang="en-US" sz="2800" dirty="0"/>
                        <a:t>Created</a:t>
                      </a:r>
                    </a:p>
                  </a:txBody>
                  <a:tcPr/>
                </a:tc>
                <a:extLst>
                  <a:ext uri="{0D108BD9-81ED-4DB2-BD59-A6C34878D82A}">
                    <a16:rowId xmlns:a16="http://schemas.microsoft.com/office/drawing/2014/main" val="200060846"/>
                  </a:ext>
                </a:extLst>
              </a:tr>
              <a:tr h="370840">
                <a:tc rowSpan="2">
                  <a:txBody>
                    <a:bodyPr/>
                    <a:lstStyle/>
                    <a:p>
                      <a:r>
                        <a:rPr lang="en-US" sz="2800" dirty="0"/>
                        <a:t>Failure</a:t>
                      </a:r>
                    </a:p>
                  </a:txBody>
                  <a:tcPr anchor="ctr"/>
                </a:tc>
                <a:tc>
                  <a:txBody>
                    <a:bodyPr/>
                    <a:lstStyle/>
                    <a:p>
                      <a:r>
                        <a:rPr lang="en-US" sz="2800" dirty="0"/>
                        <a:t>400</a:t>
                      </a:r>
                    </a:p>
                  </a:txBody>
                  <a:tcPr/>
                </a:tc>
                <a:tc>
                  <a:txBody>
                    <a:bodyPr/>
                    <a:lstStyle/>
                    <a:p>
                      <a:r>
                        <a:rPr lang="en-US" sz="2800" dirty="0"/>
                        <a:t>Bad Request</a:t>
                      </a:r>
                    </a:p>
                  </a:txBody>
                  <a:tcPr/>
                </a:tc>
                <a:extLst>
                  <a:ext uri="{0D108BD9-81ED-4DB2-BD59-A6C34878D82A}">
                    <a16:rowId xmlns:a16="http://schemas.microsoft.com/office/drawing/2014/main" val="474608194"/>
                  </a:ext>
                </a:extLst>
              </a:tr>
              <a:tr h="370840">
                <a:tc vMerge="1">
                  <a:txBody>
                    <a:bodyPr/>
                    <a:lstStyle/>
                    <a:p>
                      <a:endParaRPr lang="en-US" dirty="0"/>
                    </a:p>
                  </a:txBody>
                  <a:tcPr/>
                </a:tc>
                <a:tc>
                  <a:txBody>
                    <a:bodyPr/>
                    <a:lstStyle/>
                    <a:p>
                      <a:r>
                        <a:rPr lang="en-US" sz="2800" dirty="0"/>
                        <a:t>409</a:t>
                      </a:r>
                    </a:p>
                  </a:txBody>
                  <a:tcPr/>
                </a:tc>
                <a:tc>
                  <a:txBody>
                    <a:bodyPr/>
                    <a:lstStyle/>
                    <a:p>
                      <a:r>
                        <a:rPr lang="en-US" sz="2800" dirty="0"/>
                        <a:t>Conflict</a:t>
                      </a:r>
                    </a:p>
                  </a:txBody>
                  <a:tcPr/>
                </a:tc>
                <a:extLst>
                  <a:ext uri="{0D108BD9-81ED-4DB2-BD59-A6C34878D82A}">
                    <a16:rowId xmlns:a16="http://schemas.microsoft.com/office/drawing/2014/main" val="1134587726"/>
                  </a:ext>
                </a:extLst>
              </a:tr>
            </a:tbl>
          </a:graphicData>
        </a:graphic>
      </p:graphicFrame>
    </p:spTree>
    <p:extLst>
      <p:ext uri="{BB962C8B-B14F-4D97-AF65-F5344CB8AC3E}">
        <p14:creationId xmlns:p14="http://schemas.microsoft.com/office/powerpoint/2010/main" val="1901007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46D42722-61DA-445F-B77F-EF08D36BE70D}"/>
              </a:ext>
            </a:extLst>
          </p:cNvPr>
          <p:cNvSpPr/>
          <p:nvPr/>
        </p:nvSpPr>
        <p:spPr>
          <a:xfrm>
            <a:off x="186491" y="1169951"/>
            <a:ext cx="2225842" cy="9023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t>POST</a:t>
            </a:r>
            <a:endParaRPr lang="en-US" b="1" dirty="0"/>
          </a:p>
          <a:p>
            <a:pPr algn="ctr"/>
            <a:r>
              <a:rPr lang="en-US" dirty="0"/>
              <a:t>Create</a:t>
            </a:r>
          </a:p>
        </p:txBody>
      </p:sp>
      <p:sp>
        <p:nvSpPr>
          <p:cNvPr id="2" name="Title 1">
            <a:extLst>
              <a:ext uri="{FF2B5EF4-FFF2-40B4-BE49-F238E27FC236}">
                <a16:creationId xmlns:a16="http://schemas.microsoft.com/office/drawing/2014/main" id="{C07C2783-7950-4FE3-8A6B-1B46A335C963}"/>
              </a:ext>
            </a:extLst>
          </p:cNvPr>
          <p:cNvSpPr>
            <a:spLocks noGrp="1"/>
          </p:cNvSpPr>
          <p:nvPr>
            <p:ph type="title"/>
          </p:nvPr>
        </p:nvSpPr>
        <p:spPr/>
        <p:txBody>
          <a:bodyPr>
            <a:normAutofit fontScale="90000"/>
          </a:bodyPr>
          <a:lstStyle/>
          <a:p>
            <a:r>
              <a:rPr lang="en-US" dirty="0"/>
              <a:t>REST Verbs</a:t>
            </a:r>
          </a:p>
        </p:txBody>
      </p:sp>
      <p:sp>
        <p:nvSpPr>
          <p:cNvPr id="8" name="Rectangle: Rounded Corners 7">
            <a:extLst>
              <a:ext uri="{FF2B5EF4-FFF2-40B4-BE49-F238E27FC236}">
                <a16:creationId xmlns:a16="http://schemas.microsoft.com/office/drawing/2014/main" id="{1E4A05FB-2352-4FBB-A4A7-6D665646E7FA}"/>
              </a:ext>
            </a:extLst>
          </p:cNvPr>
          <p:cNvSpPr/>
          <p:nvPr/>
        </p:nvSpPr>
        <p:spPr>
          <a:xfrm>
            <a:off x="2584785" y="1155032"/>
            <a:ext cx="2225842" cy="9023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t>GET</a:t>
            </a:r>
            <a:endParaRPr lang="en-US" b="1" dirty="0"/>
          </a:p>
          <a:p>
            <a:pPr algn="ctr"/>
            <a:r>
              <a:rPr lang="en-US" dirty="0"/>
              <a:t>Read</a:t>
            </a:r>
          </a:p>
        </p:txBody>
      </p:sp>
      <p:sp>
        <p:nvSpPr>
          <p:cNvPr id="11" name="Rectangle: Rounded Corners 10">
            <a:extLst>
              <a:ext uri="{FF2B5EF4-FFF2-40B4-BE49-F238E27FC236}">
                <a16:creationId xmlns:a16="http://schemas.microsoft.com/office/drawing/2014/main" id="{4A1590ED-6ECC-4594-83B7-11092A62E4EA}"/>
              </a:ext>
            </a:extLst>
          </p:cNvPr>
          <p:cNvSpPr/>
          <p:nvPr/>
        </p:nvSpPr>
        <p:spPr>
          <a:xfrm>
            <a:off x="186491"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POST</a:t>
            </a:r>
            <a:endParaRPr lang="en-US" b="1" dirty="0"/>
          </a:p>
          <a:p>
            <a:pPr algn="ctr"/>
            <a:r>
              <a:rPr lang="en-US" dirty="0"/>
              <a:t>Create</a:t>
            </a:r>
          </a:p>
        </p:txBody>
      </p:sp>
      <p:sp>
        <p:nvSpPr>
          <p:cNvPr id="10" name="TextBox 9">
            <a:extLst>
              <a:ext uri="{FF2B5EF4-FFF2-40B4-BE49-F238E27FC236}">
                <a16:creationId xmlns:a16="http://schemas.microsoft.com/office/drawing/2014/main" id="{E5911147-0D7D-431A-B738-9DBEA6234086}"/>
              </a:ext>
            </a:extLst>
          </p:cNvPr>
          <p:cNvSpPr txBox="1"/>
          <p:nvPr/>
        </p:nvSpPr>
        <p:spPr>
          <a:xfrm>
            <a:off x="-1" y="2269062"/>
            <a:ext cx="12192001" cy="523220"/>
          </a:xfrm>
          <a:prstGeom prst="rect">
            <a:avLst/>
          </a:prstGeom>
          <a:solidFill>
            <a:schemeClr val="tx1"/>
          </a:solidFill>
        </p:spPr>
        <p:txBody>
          <a:bodyPr wrap="square" rtlCol="0">
            <a:spAutoFit/>
          </a:bodyPr>
          <a:lstStyle/>
          <a:p>
            <a:pPr algn="ctr"/>
            <a:r>
              <a:rPr lang="en-US" sz="2800" dirty="0">
                <a:solidFill>
                  <a:srgbClr val="00B050"/>
                </a:solidFill>
                <a:latin typeface="Ubuntu Mono" panose="020B0509030602030204" pitchFamily="49" charset="0"/>
              </a:rPr>
              <a:t>GET https://exampleapi.com/employees</a:t>
            </a:r>
          </a:p>
        </p:txBody>
      </p:sp>
      <p:sp>
        <p:nvSpPr>
          <p:cNvPr id="17" name="TextBox 16">
            <a:extLst>
              <a:ext uri="{FF2B5EF4-FFF2-40B4-BE49-F238E27FC236}">
                <a16:creationId xmlns:a16="http://schemas.microsoft.com/office/drawing/2014/main" id="{916B558E-BC41-4FB0-B1BF-09E9880B3BD3}"/>
              </a:ext>
            </a:extLst>
          </p:cNvPr>
          <p:cNvSpPr txBox="1"/>
          <p:nvPr/>
        </p:nvSpPr>
        <p:spPr>
          <a:xfrm>
            <a:off x="0" y="2283981"/>
            <a:ext cx="12192001" cy="523220"/>
          </a:xfrm>
          <a:prstGeom prst="rect">
            <a:avLst/>
          </a:prstGeom>
          <a:solidFill>
            <a:schemeClr val="tx1"/>
          </a:solidFill>
        </p:spPr>
        <p:txBody>
          <a:bodyPr wrap="square" rtlCol="0">
            <a:spAutoFit/>
          </a:bodyPr>
          <a:lstStyle/>
          <a:p>
            <a:pPr algn="ctr"/>
            <a:r>
              <a:rPr lang="en-US" sz="2800" dirty="0">
                <a:solidFill>
                  <a:srgbClr val="00B050"/>
                </a:solidFill>
                <a:latin typeface="Ubuntu Mono" panose="020B0509030602030204" pitchFamily="49" charset="0"/>
              </a:rPr>
              <a:t>GET https://exampleapi.com/employees/{id}</a:t>
            </a:r>
          </a:p>
        </p:txBody>
      </p:sp>
      <p:graphicFrame>
        <p:nvGraphicFramePr>
          <p:cNvPr id="18" name="Table 4">
            <a:extLst>
              <a:ext uri="{FF2B5EF4-FFF2-40B4-BE49-F238E27FC236}">
                <a16:creationId xmlns:a16="http://schemas.microsoft.com/office/drawing/2014/main" id="{DDE1DF51-24EE-483A-B48C-34E95EDA30FC}"/>
              </a:ext>
            </a:extLst>
          </p:cNvPr>
          <p:cNvGraphicFramePr>
            <a:graphicFrameLocks noGrp="1"/>
          </p:cNvGraphicFramePr>
          <p:nvPr>
            <p:extLst>
              <p:ext uri="{D42A27DB-BD31-4B8C-83A1-F6EECF244321}">
                <p14:modId xmlns:p14="http://schemas.microsoft.com/office/powerpoint/2010/main" val="3374112953"/>
              </p:ext>
            </p:extLst>
          </p:nvPr>
        </p:nvGraphicFramePr>
        <p:xfrm>
          <a:off x="2936049" y="3702972"/>
          <a:ext cx="6298566" cy="2072640"/>
        </p:xfrm>
        <a:graphic>
          <a:graphicData uri="http://schemas.openxmlformats.org/drawingml/2006/table">
            <a:tbl>
              <a:tblPr firstRow="1" bandRow="1">
                <a:tableStyleId>{7DF18680-E054-41AD-8BC1-D1AEF772440D}</a:tableStyleId>
              </a:tblPr>
              <a:tblGrid>
                <a:gridCol w="1371918">
                  <a:extLst>
                    <a:ext uri="{9D8B030D-6E8A-4147-A177-3AD203B41FA5}">
                      <a16:colId xmlns:a16="http://schemas.microsoft.com/office/drawing/2014/main" val="3318408397"/>
                    </a:ext>
                  </a:extLst>
                </a:gridCol>
                <a:gridCol w="2861691">
                  <a:extLst>
                    <a:ext uri="{9D8B030D-6E8A-4147-A177-3AD203B41FA5}">
                      <a16:colId xmlns:a16="http://schemas.microsoft.com/office/drawing/2014/main" val="1759949909"/>
                    </a:ext>
                  </a:extLst>
                </a:gridCol>
                <a:gridCol w="2064957">
                  <a:extLst>
                    <a:ext uri="{9D8B030D-6E8A-4147-A177-3AD203B41FA5}">
                      <a16:colId xmlns:a16="http://schemas.microsoft.com/office/drawing/2014/main" val="2517584305"/>
                    </a:ext>
                  </a:extLst>
                </a:gridCol>
              </a:tblGrid>
              <a:tr h="370840">
                <a:tc>
                  <a:txBody>
                    <a:bodyPr/>
                    <a:lstStyle/>
                    <a:p>
                      <a:endParaRPr lang="en-US" sz="2800" dirty="0"/>
                    </a:p>
                  </a:txBody>
                  <a:tcPr/>
                </a:tc>
                <a:tc>
                  <a:txBody>
                    <a:bodyPr/>
                    <a:lstStyle/>
                    <a:p>
                      <a:r>
                        <a:rPr lang="en-US" sz="2800" dirty="0"/>
                        <a:t>HTTP Status Code</a:t>
                      </a:r>
                    </a:p>
                  </a:txBody>
                  <a:tcPr/>
                </a:tc>
                <a:tc>
                  <a:txBody>
                    <a:bodyPr/>
                    <a:lstStyle/>
                    <a:p>
                      <a:r>
                        <a:rPr lang="en-US" sz="2800" dirty="0"/>
                        <a:t>Description</a:t>
                      </a:r>
                    </a:p>
                  </a:txBody>
                  <a:tcPr/>
                </a:tc>
                <a:extLst>
                  <a:ext uri="{0D108BD9-81ED-4DB2-BD59-A6C34878D82A}">
                    <a16:rowId xmlns:a16="http://schemas.microsoft.com/office/drawing/2014/main" val="944929651"/>
                  </a:ext>
                </a:extLst>
              </a:tr>
              <a:tr h="370840">
                <a:tc>
                  <a:txBody>
                    <a:bodyPr/>
                    <a:lstStyle/>
                    <a:p>
                      <a:r>
                        <a:rPr lang="en-US" sz="2800" dirty="0"/>
                        <a:t>Success</a:t>
                      </a:r>
                    </a:p>
                  </a:txBody>
                  <a:tcPr/>
                </a:tc>
                <a:tc>
                  <a:txBody>
                    <a:bodyPr/>
                    <a:lstStyle/>
                    <a:p>
                      <a:r>
                        <a:rPr lang="en-US" sz="2800" dirty="0"/>
                        <a:t>200</a:t>
                      </a:r>
                    </a:p>
                  </a:txBody>
                  <a:tcPr/>
                </a:tc>
                <a:tc>
                  <a:txBody>
                    <a:bodyPr/>
                    <a:lstStyle/>
                    <a:p>
                      <a:r>
                        <a:rPr lang="en-US" sz="2800" dirty="0"/>
                        <a:t>OK</a:t>
                      </a:r>
                    </a:p>
                  </a:txBody>
                  <a:tcPr/>
                </a:tc>
                <a:extLst>
                  <a:ext uri="{0D108BD9-81ED-4DB2-BD59-A6C34878D82A}">
                    <a16:rowId xmlns:a16="http://schemas.microsoft.com/office/drawing/2014/main" val="200060846"/>
                  </a:ext>
                </a:extLst>
              </a:tr>
              <a:tr h="370840">
                <a:tc rowSpan="2">
                  <a:txBody>
                    <a:bodyPr/>
                    <a:lstStyle/>
                    <a:p>
                      <a:r>
                        <a:rPr lang="en-US" sz="2800" dirty="0"/>
                        <a:t>Failure</a:t>
                      </a:r>
                    </a:p>
                  </a:txBody>
                  <a:tcPr anchor="ctr"/>
                </a:tc>
                <a:tc>
                  <a:txBody>
                    <a:bodyPr/>
                    <a:lstStyle/>
                    <a:p>
                      <a:r>
                        <a:rPr lang="en-US" sz="2800" dirty="0"/>
                        <a:t>400</a:t>
                      </a:r>
                    </a:p>
                  </a:txBody>
                  <a:tcPr/>
                </a:tc>
                <a:tc>
                  <a:txBody>
                    <a:bodyPr/>
                    <a:lstStyle/>
                    <a:p>
                      <a:r>
                        <a:rPr lang="en-US" sz="2800" dirty="0"/>
                        <a:t>Bad Request</a:t>
                      </a:r>
                    </a:p>
                  </a:txBody>
                  <a:tcPr/>
                </a:tc>
                <a:extLst>
                  <a:ext uri="{0D108BD9-81ED-4DB2-BD59-A6C34878D82A}">
                    <a16:rowId xmlns:a16="http://schemas.microsoft.com/office/drawing/2014/main" val="474608194"/>
                  </a:ext>
                </a:extLst>
              </a:tr>
              <a:tr h="370840">
                <a:tc vMerge="1">
                  <a:txBody>
                    <a:bodyPr/>
                    <a:lstStyle/>
                    <a:p>
                      <a:endParaRPr lang="en-US" dirty="0"/>
                    </a:p>
                  </a:txBody>
                  <a:tcPr/>
                </a:tc>
                <a:tc>
                  <a:txBody>
                    <a:bodyPr/>
                    <a:lstStyle/>
                    <a:p>
                      <a:r>
                        <a:rPr lang="en-US" sz="2800" dirty="0"/>
                        <a:t>404</a:t>
                      </a:r>
                    </a:p>
                  </a:txBody>
                  <a:tcPr/>
                </a:tc>
                <a:tc>
                  <a:txBody>
                    <a:bodyPr/>
                    <a:lstStyle/>
                    <a:p>
                      <a:r>
                        <a:rPr lang="en-US" sz="2800" dirty="0"/>
                        <a:t>Failure</a:t>
                      </a:r>
                    </a:p>
                  </a:txBody>
                  <a:tcPr/>
                </a:tc>
                <a:extLst>
                  <a:ext uri="{0D108BD9-81ED-4DB2-BD59-A6C34878D82A}">
                    <a16:rowId xmlns:a16="http://schemas.microsoft.com/office/drawing/2014/main" val="1134587726"/>
                  </a:ext>
                </a:extLst>
              </a:tr>
            </a:tbl>
          </a:graphicData>
        </a:graphic>
      </p:graphicFrame>
    </p:spTree>
    <p:extLst>
      <p:ext uri="{BB962C8B-B14F-4D97-AF65-F5344CB8AC3E}">
        <p14:creationId xmlns:p14="http://schemas.microsoft.com/office/powerpoint/2010/main" val="1495798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8" grpId="0" animBg="1"/>
      <p:bldP spid="11" grpId="0" animBg="1"/>
      <p:bldP spid="10" grpId="0" animBg="1"/>
      <p:bldP spid="1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17F1C2DE-905C-4CE0-9A04-D3C5EC81B5D6}"/>
              </a:ext>
            </a:extLst>
          </p:cNvPr>
          <p:cNvSpPr/>
          <p:nvPr/>
        </p:nvSpPr>
        <p:spPr>
          <a:xfrm>
            <a:off x="2584785" y="1155032"/>
            <a:ext cx="2225842" cy="9023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t>GET</a:t>
            </a:r>
            <a:endParaRPr lang="en-US" b="1" dirty="0"/>
          </a:p>
          <a:p>
            <a:pPr algn="ctr"/>
            <a:r>
              <a:rPr lang="en-US" dirty="0"/>
              <a:t>Read</a:t>
            </a:r>
          </a:p>
        </p:txBody>
      </p:sp>
      <p:sp>
        <p:nvSpPr>
          <p:cNvPr id="2" name="Title 1">
            <a:extLst>
              <a:ext uri="{FF2B5EF4-FFF2-40B4-BE49-F238E27FC236}">
                <a16:creationId xmlns:a16="http://schemas.microsoft.com/office/drawing/2014/main" id="{C07C2783-7950-4FE3-8A6B-1B46A335C963}"/>
              </a:ext>
            </a:extLst>
          </p:cNvPr>
          <p:cNvSpPr>
            <a:spLocks noGrp="1"/>
          </p:cNvSpPr>
          <p:nvPr>
            <p:ph type="title"/>
          </p:nvPr>
        </p:nvSpPr>
        <p:spPr/>
        <p:txBody>
          <a:bodyPr>
            <a:normAutofit fontScale="90000"/>
          </a:bodyPr>
          <a:lstStyle/>
          <a:p>
            <a:r>
              <a:rPr lang="en-US" dirty="0"/>
              <a:t>REST Verbs</a:t>
            </a:r>
          </a:p>
        </p:txBody>
      </p:sp>
      <p:sp>
        <p:nvSpPr>
          <p:cNvPr id="3" name="Rectangle: Rounded Corners 2">
            <a:extLst>
              <a:ext uri="{FF2B5EF4-FFF2-40B4-BE49-F238E27FC236}">
                <a16:creationId xmlns:a16="http://schemas.microsoft.com/office/drawing/2014/main" id="{6A748A03-3CEC-4201-8A93-E8008FF368BF}"/>
              </a:ext>
            </a:extLst>
          </p:cNvPr>
          <p:cNvSpPr/>
          <p:nvPr/>
        </p:nvSpPr>
        <p:spPr>
          <a:xfrm>
            <a:off x="4983079" y="1155032"/>
            <a:ext cx="2225842" cy="9023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t>PUT</a:t>
            </a:r>
            <a:endParaRPr lang="en-US" b="1" dirty="0"/>
          </a:p>
          <a:p>
            <a:pPr algn="ctr"/>
            <a:r>
              <a:rPr lang="en-US" dirty="0"/>
              <a:t>Update</a:t>
            </a:r>
          </a:p>
        </p:txBody>
      </p:sp>
      <p:sp>
        <p:nvSpPr>
          <p:cNvPr id="8" name="Rectangle: Rounded Corners 7">
            <a:extLst>
              <a:ext uri="{FF2B5EF4-FFF2-40B4-BE49-F238E27FC236}">
                <a16:creationId xmlns:a16="http://schemas.microsoft.com/office/drawing/2014/main" id="{1E4A05FB-2352-4FBB-A4A7-6D665646E7FA}"/>
              </a:ext>
            </a:extLst>
          </p:cNvPr>
          <p:cNvSpPr/>
          <p:nvPr/>
        </p:nvSpPr>
        <p:spPr>
          <a:xfrm>
            <a:off x="2584785"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GET</a:t>
            </a:r>
            <a:endParaRPr lang="en-US" b="1" dirty="0"/>
          </a:p>
          <a:p>
            <a:pPr algn="ctr"/>
            <a:r>
              <a:rPr lang="en-US" dirty="0"/>
              <a:t>Read</a:t>
            </a:r>
          </a:p>
        </p:txBody>
      </p:sp>
      <p:sp>
        <p:nvSpPr>
          <p:cNvPr id="11" name="Rectangle: Rounded Corners 10">
            <a:extLst>
              <a:ext uri="{FF2B5EF4-FFF2-40B4-BE49-F238E27FC236}">
                <a16:creationId xmlns:a16="http://schemas.microsoft.com/office/drawing/2014/main" id="{4A1590ED-6ECC-4594-83B7-11092A62E4EA}"/>
              </a:ext>
            </a:extLst>
          </p:cNvPr>
          <p:cNvSpPr/>
          <p:nvPr/>
        </p:nvSpPr>
        <p:spPr>
          <a:xfrm>
            <a:off x="186491"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POST</a:t>
            </a:r>
            <a:endParaRPr lang="en-US" b="1" dirty="0"/>
          </a:p>
          <a:p>
            <a:pPr algn="ctr"/>
            <a:r>
              <a:rPr lang="en-US" dirty="0"/>
              <a:t>Create</a:t>
            </a:r>
          </a:p>
        </p:txBody>
      </p:sp>
      <p:sp>
        <p:nvSpPr>
          <p:cNvPr id="18" name="TextBox 17">
            <a:extLst>
              <a:ext uri="{FF2B5EF4-FFF2-40B4-BE49-F238E27FC236}">
                <a16:creationId xmlns:a16="http://schemas.microsoft.com/office/drawing/2014/main" id="{C38378C4-2BB4-4FD0-8F31-61D40768BF45}"/>
              </a:ext>
            </a:extLst>
          </p:cNvPr>
          <p:cNvSpPr txBox="1"/>
          <p:nvPr/>
        </p:nvSpPr>
        <p:spPr>
          <a:xfrm>
            <a:off x="-1" y="2269062"/>
            <a:ext cx="12192001" cy="523220"/>
          </a:xfrm>
          <a:prstGeom prst="rect">
            <a:avLst/>
          </a:prstGeom>
          <a:solidFill>
            <a:schemeClr val="tx1"/>
          </a:solidFill>
        </p:spPr>
        <p:txBody>
          <a:bodyPr wrap="square" rtlCol="0">
            <a:spAutoFit/>
          </a:bodyPr>
          <a:lstStyle/>
          <a:p>
            <a:pPr algn="ctr"/>
            <a:r>
              <a:rPr lang="en-US" sz="2800" dirty="0">
                <a:solidFill>
                  <a:srgbClr val="00B050"/>
                </a:solidFill>
                <a:latin typeface="Ubuntu Mono" panose="020B0509030602030204" pitchFamily="49" charset="0"/>
              </a:rPr>
              <a:t>PUT https://exampleapi.com/employees/{id}</a:t>
            </a:r>
          </a:p>
        </p:txBody>
      </p:sp>
      <p:graphicFrame>
        <p:nvGraphicFramePr>
          <p:cNvPr id="19" name="Table 4">
            <a:extLst>
              <a:ext uri="{FF2B5EF4-FFF2-40B4-BE49-F238E27FC236}">
                <a16:creationId xmlns:a16="http://schemas.microsoft.com/office/drawing/2014/main" id="{4CB9E31E-4705-4A1A-BB65-66D3A1B08CE6}"/>
              </a:ext>
            </a:extLst>
          </p:cNvPr>
          <p:cNvGraphicFramePr>
            <a:graphicFrameLocks noGrp="1"/>
          </p:cNvGraphicFramePr>
          <p:nvPr>
            <p:extLst>
              <p:ext uri="{D42A27DB-BD31-4B8C-83A1-F6EECF244321}">
                <p14:modId xmlns:p14="http://schemas.microsoft.com/office/powerpoint/2010/main" val="3720569226"/>
              </p:ext>
            </p:extLst>
          </p:nvPr>
        </p:nvGraphicFramePr>
        <p:xfrm>
          <a:off x="2946716" y="3402918"/>
          <a:ext cx="6298566" cy="2590800"/>
        </p:xfrm>
        <a:graphic>
          <a:graphicData uri="http://schemas.openxmlformats.org/drawingml/2006/table">
            <a:tbl>
              <a:tblPr firstRow="1" bandRow="1">
                <a:tableStyleId>{7DF18680-E054-41AD-8BC1-D1AEF772440D}</a:tableStyleId>
              </a:tblPr>
              <a:tblGrid>
                <a:gridCol w="1371918">
                  <a:extLst>
                    <a:ext uri="{9D8B030D-6E8A-4147-A177-3AD203B41FA5}">
                      <a16:colId xmlns:a16="http://schemas.microsoft.com/office/drawing/2014/main" val="3318408397"/>
                    </a:ext>
                  </a:extLst>
                </a:gridCol>
                <a:gridCol w="2861691">
                  <a:extLst>
                    <a:ext uri="{9D8B030D-6E8A-4147-A177-3AD203B41FA5}">
                      <a16:colId xmlns:a16="http://schemas.microsoft.com/office/drawing/2014/main" val="1759949909"/>
                    </a:ext>
                  </a:extLst>
                </a:gridCol>
                <a:gridCol w="2064957">
                  <a:extLst>
                    <a:ext uri="{9D8B030D-6E8A-4147-A177-3AD203B41FA5}">
                      <a16:colId xmlns:a16="http://schemas.microsoft.com/office/drawing/2014/main" val="2517584305"/>
                    </a:ext>
                  </a:extLst>
                </a:gridCol>
              </a:tblGrid>
              <a:tr h="370840">
                <a:tc>
                  <a:txBody>
                    <a:bodyPr/>
                    <a:lstStyle/>
                    <a:p>
                      <a:endParaRPr lang="en-US" sz="2800" dirty="0"/>
                    </a:p>
                  </a:txBody>
                  <a:tcPr/>
                </a:tc>
                <a:tc>
                  <a:txBody>
                    <a:bodyPr/>
                    <a:lstStyle/>
                    <a:p>
                      <a:r>
                        <a:rPr lang="en-US" sz="2800" dirty="0"/>
                        <a:t>HTTP Status Code</a:t>
                      </a:r>
                    </a:p>
                  </a:txBody>
                  <a:tcPr/>
                </a:tc>
                <a:tc>
                  <a:txBody>
                    <a:bodyPr/>
                    <a:lstStyle/>
                    <a:p>
                      <a:r>
                        <a:rPr lang="en-US" sz="2800" dirty="0"/>
                        <a:t>Description</a:t>
                      </a:r>
                    </a:p>
                  </a:txBody>
                  <a:tcPr/>
                </a:tc>
                <a:extLst>
                  <a:ext uri="{0D108BD9-81ED-4DB2-BD59-A6C34878D82A}">
                    <a16:rowId xmlns:a16="http://schemas.microsoft.com/office/drawing/2014/main" val="944929651"/>
                  </a:ext>
                </a:extLst>
              </a:tr>
              <a:tr h="370840">
                <a:tc rowSpan="2">
                  <a:txBody>
                    <a:bodyPr/>
                    <a:lstStyle/>
                    <a:p>
                      <a:r>
                        <a:rPr lang="en-US" sz="2800" dirty="0"/>
                        <a:t>Success</a:t>
                      </a:r>
                    </a:p>
                  </a:txBody>
                  <a:tcPr anchor="ctr"/>
                </a:tc>
                <a:tc>
                  <a:txBody>
                    <a:bodyPr/>
                    <a:lstStyle/>
                    <a:p>
                      <a:r>
                        <a:rPr lang="en-US" sz="2800" dirty="0"/>
                        <a:t>204</a:t>
                      </a:r>
                    </a:p>
                  </a:txBody>
                  <a:tcPr/>
                </a:tc>
                <a:tc>
                  <a:txBody>
                    <a:bodyPr/>
                    <a:lstStyle/>
                    <a:p>
                      <a:r>
                        <a:rPr lang="en-US" sz="2800" dirty="0"/>
                        <a:t>No Content</a:t>
                      </a:r>
                    </a:p>
                  </a:txBody>
                  <a:tcPr/>
                </a:tc>
                <a:extLst>
                  <a:ext uri="{0D108BD9-81ED-4DB2-BD59-A6C34878D82A}">
                    <a16:rowId xmlns:a16="http://schemas.microsoft.com/office/drawing/2014/main" val="200060846"/>
                  </a:ext>
                </a:extLst>
              </a:tr>
              <a:tr h="370840">
                <a:tc vMerge="1">
                  <a:txBody>
                    <a:bodyPr/>
                    <a:lstStyle/>
                    <a:p>
                      <a:endParaRPr lang="en-US" sz="2800" dirty="0"/>
                    </a:p>
                  </a:txBody>
                  <a:tcPr anchor="ctr"/>
                </a:tc>
                <a:tc>
                  <a:txBody>
                    <a:bodyPr/>
                    <a:lstStyle/>
                    <a:p>
                      <a:r>
                        <a:rPr lang="en-US" sz="2800" dirty="0"/>
                        <a:t>201</a:t>
                      </a:r>
                    </a:p>
                  </a:txBody>
                  <a:tcPr/>
                </a:tc>
                <a:tc>
                  <a:txBody>
                    <a:bodyPr/>
                    <a:lstStyle/>
                    <a:p>
                      <a:r>
                        <a:rPr lang="en-US" sz="2800" dirty="0"/>
                        <a:t>Created</a:t>
                      </a:r>
                    </a:p>
                  </a:txBody>
                  <a:tcPr/>
                </a:tc>
                <a:extLst>
                  <a:ext uri="{0D108BD9-81ED-4DB2-BD59-A6C34878D82A}">
                    <a16:rowId xmlns:a16="http://schemas.microsoft.com/office/drawing/2014/main" val="2738980341"/>
                  </a:ext>
                </a:extLst>
              </a:tr>
              <a:tr h="370840">
                <a:tc rowSpan="2">
                  <a:txBody>
                    <a:bodyPr/>
                    <a:lstStyle/>
                    <a:p>
                      <a:r>
                        <a:rPr lang="en-US" sz="2800" dirty="0"/>
                        <a:t>Failure</a:t>
                      </a:r>
                    </a:p>
                  </a:txBody>
                  <a:tcPr anchor="ctr"/>
                </a:tc>
                <a:tc>
                  <a:txBody>
                    <a:bodyPr/>
                    <a:lstStyle/>
                    <a:p>
                      <a:r>
                        <a:rPr lang="en-US" sz="2800" dirty="0"/>
                        <a:t>400</a:t>
                      </a:r>
                    </a:p>
                  </a:txBody>
                  <a:tcPr/>
                </a:tc>
                <a:tc>
                  <a:txBody>
                    <a:bodyPr/>
                    <a:lstStyle/>
                    <a:p>
                      <a:r>
                        <a:rPr lang="en-US" sz="2800" dirty="0"/>
                        <a:t>Bad Request</a:t>
                      </a:r>
                    </a:p>
                  </a:txBody>
                  <a:tcPr/>
                </a:tc>
                <a:extLst>
                  <a:ext uri="{0D108BD9-81ED-4DB2-BD59-A6C34878D82A}">
                    <a16:rowId xmlns:a16="http://schemas.microsoft.com/office/drawing/2014/main" val="474608194"/>
                  </a:ext>
                </a:extLst>
              </a:tr>
              <a:tr h="370840">
                <a:tc vMerge="1">
                  <a:txBody>
                    <a:bodyPr/>
                    <a:lstStyle/>
                    <a:p>
                      <a:endParaRPr lang="en-US" dirty="0"/>
                    </a:p>
                  </a:txBody>
                  <a:tcPr/>
                </a:tc>
                <a:tc>
                  <a:txBody>
                    <a:bodyPr/>
                    <a:lstStyle/>
                    <a:p>
                      <a:r>
                        <a:rPr lang="en-US" sz="2800" dirty="0"/>
                        <a:t>404</a:t>
                      </a:r>
                    </a:p>
                  </a:txBody>
                  <a:tcPr/>
                </a:tc>
                <a:tc>
                  <a:txBody>
                    <a:bodyPr/>
                    <a:lstStyle/>
                    <a:p>
                      <a:r>
                        <a:rPr lang="en-US" sz="2800" dirty="0"/>
                        <a:t>Failure</a:t>
                      </a:r>
                    </a:p>
                  </a:txBody>
                  <a:tcPr/>
                </a:tc>
                <a:extLst>
                  <a:ext uri="{0D108BD9-81ED-4DB2-BD59-A6C34878D82A}">
                    <a16:rowId xmlns:a16="http://schemas.microsoft.com/office/drawing/2014/main" val="1134587726"/>
                  </a:ext>
                </a:extLst>
              </a:tr>
            </a:tbl>
          </a:graphicData>
        </a:graphic>
      </p:graphicFrame>
    </p:spTree>
    <p:extLst>
      <p:ext uri="{BB962C8B-B14F-4D97-AF65-F5344CB8AC3E}">
        <p14:creationId xmlns:p14="http://schemas.microsoft.com/office/powerpoint/2010/main" val="3730220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animBg="1"/>
      <p:bldP spid="8" grpId="0" animBg="1"/>
      <p:bldP spid="1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30B8B41F-5D0B-4FF0-8073-A0AEB8083DE2}"/>
              </a:ext>
            </a:extLst>
          </p:cNvPr>
          <p:cNvSpPr/>
          <p:nvPr/>
        </p:nvSpPr>
        <p:spPr>
          <a:xfrm>
            <a:off x="4983079" y="1147595"/>
            <a:ext cx="2225842" cy="9023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t>PUT</a:t>
            </a:r>
            <a:endParaRPr lang="en-US" b="1" dirty="0"/>
          </a:p>
          <a:p>
            <a:pPr algn="ctr"/>
            <a:r>
              <a:rPr lang="en-US" dirty="0"/>
              <a:t>Update</a:t>
            </a:r>
          </a:p>
        </p:txBody>
      </p:sp>
      <p:sp>
        <p:nvSpPr>
          <p:cNvPr id="2" name="Title 1">
            <a:extLst>
              <a:ext uri="{FF2B5EF4-FFF2-40B4-BE49-F238E27FC236}">
                <a16:creationId xmlns:a16="http://schemas.microsoft.com/office/drawing/2014/main" id="{C07C2783-7950-4FE3-8A6B-1B46A335C963}"/>
              </a:ext>
            </a:extLst>
          </p:cNvPr>
          <p:cNvSpPr>
            <a:spLocks noGrp="1"/>
          </p:cNvSpPr>
          <p:nvPr>
            <p:ph type="title"/>
          </p:nvPr>
        </p:nvSpPr>
        <p:spPr/>
        <p:txBody>
          <a:bodyPr>
            <a:normAutofit fontScale="90000"/>
          </a:bodyPr>
          <a:lstStyle/>
          <a:p>
            <a:r>
              <a:rPr lang="en-US" dirty="0"/>
              <a:t>REST Verbs</a:t>
            </a:r>
          </a:p>
        </p:txBody>
      </p:sp>
      <p:sp>
        <p:nvSpPr>
          <p:cNvPr id="3" name="Rectangle: Rounded Corners 2">
            <a:extLst>
              <a:ext uri="{FF2B5EF4-FFF2-40B4-BE49-F238E27FC236}">
                <a16:creationId xmlns:a16="http://schemas.microsoft.com/office/drawing/2014/main" id="{6A748A03-3CEC-4201-8A93-E8008FF368BF}"/>
              </a:ext>
            </a:extLst>
          </p:cNvPr>
          <p:cNvSpPr/>
          <p:nvPr/>
        </p:nvSpPr>
        <p:spPr>
          <a:xfrm>
            <a:off x="4983079"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PUT</a:t>
            </a:r>
            <a:endParaRPr lang="en-US" b="1" dirty="0"/>
          </a:p>
          <a:p>
            <a:pPr algn="ctr"/>
            <a:r>
              <a:rPr lang="en-US" dirty="0"/>
              <a:t>Update</a:t>
            </a:r>
          </a:p>
        </p:txBody>
      </p:sp>
      <p:sp>
        <p:nvSpPr>
          <p:cNvPr id="8" name="Rectangle: Rounded Corners 7">
            <a:extLst>
              <a:ext uri="{FF2B5EF4-FFF2-40B4-BE49-F238E27FC236}">
                <a16:creationId xmlns:a16="http://schemas.microsoft.com/office/drawing/2014/main" id="{1E4A05FB-2352-4FBB-A4A7-6D665646E7FA}"/>
              </a:ext>
            </a:extLst>
          </p:cNvPr>
          <p:cNvSpPr/>
          <p:nvPr/>
        </p:nvSpPr>
        <p:spPr>
          <a:xfrm>
            <a:off x="2584785"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GET</a:t>
            </a:r>
            <a:endParaRPr lang="en-US" b="1" dirty="0"/>
          </a:p>
          <a:p>
            <a:pPr algn="ctr"/>
            <a:r>
              <a:rPr lang="en-US" dirty="0"/>
              <a:t>Read</a:t>
            </a:r>
          </a:p>
        </p:txBody>
      </p:sp>
      <p:sp>
        <p:nvSpPr>
          <p:cNvPr id="9" name="Rectangle: Rounded Corners 8">
            <a:extLst>
              <a:ext uri="{FF2B5EF4-FFF2-40B4-BE49-F238E27FC236}">
                <a16:creationId xmlns:a16="http://schemas.microsoft.com/office/drawing/2014/main" id="{DF09E2FB-7B61-4B0A-A6B8-48CA8CFDCA2C}"/>
              </a:ext>
            </a:extLst>
          </p:cNvPr>
          <p:cNvSpPr/>
          <p:nvPr/>
        </p:nvSpPr>
        <p:spPr>
          <a:xfrm>
            <a:off x="7381373" y="1155032"/>
            <a:ext cx="2225842" cy="9023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t>PATCH</a:t>
            </a:r>
            <a:endParaRPr lang="en-US" b="1" dirty="0"/>
          </a:p>
          <a:p>
            <a:pPr algn="ctr"/>
            <a:r>
              <a:rPr lang="en-US" dirty="0"/>
              <a:t>~Update</a:t>
            </a:r>
          </a:p>
        </p:txBody>
      </p:sp>
      <p:sp>
        <p:nvSpPr>
          <p:cNvPr id="11" name="Rectangle: Rounded Corners 10">
            <a:extLst>
              <a:ext uri="{FF2B5EF4-FFF2-40B4-BE49-F238E27FC236}">
                <a16:creationId xmlns:a16="http://schemas.microsoft.com/office/drawing/2014/main" id="{4A1590ED-6ECC-4594-83B7-11092A62E4EA}"/>
              </a:ext>
            </a:extLst>
          </p:cNvPr>
          <p:cNvSpPr/>
          <p:nvPr/>
        </p:nvSpPr>
        <p:spPr>
          <a:xfrm>
            <a:off x="186491"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POST</a:t>
            </a:r>
            <a:endParaRPr lang="en-US" b="1" dirty="0"/>
          </a:p>
          <a:p>
            <a:pPr algn="ctr"/>
            <a:r>
              <a:rPr lang="en-US" dirty="0"/>
              <a:t>Create</a:t>
            </a:r>
          </a:p>
        </p:txBody>
      </p:sp>
      <p:graphicFrame>
        <p:nvGraphicFramePr>
          <p:cNvPr id="17" name="Table 4">
            <a:extLst>
              <a:ext uri="{FF2B5EF4-FFF2-40B4-BE49-F238E27FC236}">
                <a16:creationId xmlns:a16="http://schemas.microsoft.com/office/drawing/2014/main" id="{362E9937-96AB-4F79-918B-A2E5453AAB84}"/>
              </a:ext>
            </a:extLst>
          </p:cNvPr>
          <p:cNvGraphicFramePr>
            <a:graphicFrameLocks noGrp="1"/>
          </p:cNvGraphicFramePr>
          <p:nvPr>
            <p:extLst>
              <p:ext uri="{D42A27DB-BD31-4B8C-83A1-F6EECF244321}">
                <p14:modId xmlns:p14="http://schemas.microsoft.com/office/powerpoint/2010/main" val="2552451507"/>
              </p:ext>
            </p:extLst>
          </p:nvPr>
        </p:nvGraphicFramePr>
        <p:xfrm>
          <a:off x="2936049" y="3395481"/>
          <a:ext cx="6298566" cy="2072640"/>
        </p:xfrm>
        <a:graphic>
          <a:graphicData uri="http://schemas.openxmlformats.org/drawingml/2006/table">
            <a:tbl>
              <a:tblPr firstRow="1" bandRow="1">
                <a:tableStyleId>{7DF18680-E054-41AD-8BC1-D1AEF772440D}</a:tableStyleId>
              </a:tblPr>
              <a:tblGrid>
                <a:gridCol w="1371918">
                  <a:extLst>
                    <a:ext uri="{9D8B030D-6E8A-4147-A177-3AD203B41FA5}">
                      <a16:colId xmlns:a16="http://schemas.microsoft.com/office/drawing/2014/main" val="3318408397"/>
                    </a:ext>
                  </a:extLst>
                </a:gridCol>
                <a:gridCol w="2861691">
                  <a:extLst>
                    <a:ext uri="{9D8B030D-6E8A-4147-A177-3AD203B41FA5}">
                      <a16:colId xmlns:a16="http://schemas.microsoft.com/office/drawing/2014/main" val="1759949909"/>
                    </a:ext>
                  </a:extLst>
                </a:gridCol>
                <a:gridCol w="2064957">
                  <a:extLst>
                    <a:ext uri="{9D8B030D-6E8A-4147-A177-3AD203B41FA5}">
                      <a16:colId xmlns:a16="http://schemas.microsoft.com/office/drawing/2014/main" val="2517584305"/>
                    </a:ext>
                  </a:extLst>
                </a:gridCol>
              </a:tblGrid>
              <a:tr h="370840">
                <a:tc>
                  <a:txBody>
                    <a:bodyPr/>
                    <a:lstStyle/>
                    <a:p>
                      <a:endParaRPr lang="en-US" sz="2800" dirty="0"/>
                    </a:p>
                  </a:txBody>
                  <a:tcPr/>
                </a:tc>
                <a:tc>
                  <a:txBody>
                    <a:bodyPr/>
                    <a:lstStyle/>
                    <a:p>
                      <a:r>
                        <a:rPr lang="en-US" sz="2800" dirty="0"/>
                        <a:t>HTTP Status Code</a:t>
                      </a:r>
                    </a:p>
                  </a:txBody>
                  <a:tcPr/>
                </a:tc>
                <a:tc>
                  <a:txBody>
                    <a:bodyPr/>
                    <a:lstStyle/>
                    <a:p>
                      <a:r>
                        <a:rPr lang="en-US" sz="2800" dirty="0"/>
                        <a:t>Description</a:t>
                      </a:r>
                    </a:p>
                  </a:txBody>
                  <a:tcPr/>
                </a:tc>
                <a:extLst>
                  <a:ext uri="{0D108BD9-81ED-4DB2-BD59-A6C34878D82A}">
                    <a16:rowId xmlns:a16="http://schemas.microsoft.com/office/drawing/2014/main" val="944929651"/>
                  </a:ext>
                </a:extLst>
              </a:tr>
              <a:tr h="370840">
                <a:tc>
                  <a:txBody>
                    <a:bodyPr/>
                    <a:lstStyle/>
                    <a:p>
                      <a:r>
                        <a:rPr lang="en-US" sz="2800" dirty="0"/>
                        <a:t>Success</a:t>
                      </a:r>
                    </a:p>
                  </a:txBody>
                  <a:tcPr/>
                </a:tc>
                <a:tc>
                  <a:txBody>
                    <a:bodyPr/>
                    <a:lstStyle/>
                    <a:p>
                      <a:r>
                        <a:rPr lang="en-US" sz="2800" dirty="0"/>
                        <a:t>204</a:t>
                      </a:r>
                    </a:p>
                  </a:txBody>
                  <a:tcPr/>
                </a:tc>
                <a:tc>
                  <a:txBody>
                    <a:bodyPr/>
                    <a:lstStyle/>
                    <a:p>
                      <a:r>
                        <a:rPr lang="en-US" sz="2800" dirty="0"/>
                        <a:t>No Content</a:t>
                      </a:r>
                    </a:p>
                  </a:txBody>
                  <a:tcPr/>
                </a:tc>
                <a:extLst>
                  <a:ext uri="{0D108BD9-81ED-4DB2-BD59-A6C34878D82A}">
                    <a16:rowId xmlns:a16="http://schemas.microsoft.com/office/drawing/2014/main" val="200060846"/>
                  </a:ext>
                </a:extLst>
              </a:tr>
              <a:tr h="370840">
                <a:tc rowSpan="2">
                  <a:txBody>
                    <a:bodyPr/>
                    <a:lstStyle/>
                    <a:p>
                      <a:r>
                        <a:rPr lang="en-US" sz="2800" dirty="0"/>
                        <a:t>Failure</a:t>
                      </a:r>
                    </a:p>
                  </a:txBody>
                  <a:tcPr anchor="ctr"/>
                </a:tc>
                <a:tc>
                  <a:txBody>
                    <a:bodyPr/>
                    <a:lstStyle/>
                    <a:p>
                      <a:r>
                        <a:rPr lang="en-US" sz="2800" dirty="0"/>
                        <a:t>400</a:t>
                      </a:r>
                    </a:p>
                  </a:txBody>
                  <a:tcPr/>
                </a:tc>
                <a:tc>
                  <a:txBody>
                    <a:bodyPr/>
                    <a:lstStyle/>
                    <a:p>
                      <a:r>
                        <a:rPr lang="en-US" sz="2800" dirty="0"/>
                        <a:t>Bad Request</a:t>
                      </a:r>
                    </a:p>
                  </a:txBody>
                  <a:tcPr/>
                </a:tc>
                <a:extLst>
                  <a:ext uri="{0D108BD9-81ED-4DB2-BD59-A6C34878D82A}">
                    <a16:rowId xmlns:a16="http://schemas.microsoft.com/office/drawing/2014/main" val="474608194"/>
                  </a:ext>
                </a:extLst>
              </a:tr>
              <a:tr h="370840">
                <a:tc vMerge="1">
                  <a:txBody>
                    <a:bodyPr/>
                    <a:lstStyle/>
                    <a:p>
                      <a:endParaRPr lang="en-US" dirty="0"/>
                    </a:p>
                  </a:txBody>
                  <a:tcPr/>
                </a:tc>
                <a:tc>
                  <a:txBody>
                    <a:bodyPr/>
                    <a:lstStyle/>
                    <a:p>
                      <a:r>
                        <a:rPr lang="en-US" sz="2800" dirty="0"/>
                        <a:t>404</a:t>
                      </a:r>
                    </a:p>
                  </a:txBody>
                  <a:tcPr/>
                </a:tc>
                <a:tc>
                  <a:txBody>
                    <a:bodyPr/>
                    <a:lstStyle/>
                    <a:p>
                      <a:r>
                        <a:rPr lang="en-US" sz="2800" dirty="0"/>
                        <a:t>Failure</a:t>
                      </a:r>
                    </a:p>
                  </a:txBody>
                  <a:tcPr/>
                </a:tc>
                <a:extLst>
                  <a:ext uri="{0D108BD9-81ED-4DB2-BD59-A6C34878D82A}">
                    <a16:rowId xmlns:a16="http://schemas.microsoft.com/office/drawing/2014/main" val="1134587726"/>
                  </a:ext>
                </a:extLst>
              </a:tr>
            </a:tbl>
          </a:graphicData>
        </a:graphic>
      </p:graphicFrame>
      <p:sp>
        <p:nvSpPr>
          <p:cNvPr id="18" name="TextBox 17">
            <a:extLst>
              <a:ext uri="{FF2B5EF4-FFF2-40B4-BE49-F238E27FC236}">
                <a16:creationId xmlns:a16="http://schemas.microsoft.com/office/drawing/2014/main" id="{AB10B69C-64B3-4AC8-8C79-9E45C92EC751}"/>
              </a:ext>
            </a:extLst>
          </p:cNvPr>
          <p:cNvSpPr txBox="1"/>
          <p:nvPr/>
        </p:nvSpPr>
        <p:spPr>
          <a:xfrm>
            <a:off x="-1" y="2269062"/>
            <a:ext cx="12192001" cy="523220"/>
          </a:xfrm>
          <a:prstGeom prst="rect">
            <a:avLst/>
          </a:prstGeom>
          <a:solidFill>
            <a:schemeClr val="tx1"/>
          </a:solidFill>
        </p:spPr>
        <p:txBody>
          <a:bodyPr wrap="square" rtlCol="0">
            <a:spAutoFit/>
          </a:bodyPr>
          <a:lstStyle/>
          <a:p>
            <a:pPr algn="ctr"/>
            <a:r>
              <a:rPr lang="en-US" sz="2800" dirty="0">
                <a:solidFill>
                  <a:srgbClr val="00B050"/>
                </a:solidFill>
                <a:latin typeface="Ubuntu Mono" panose="020B0509030602030204" pitchFamily="49" charset="0"/>
              </a:rPr>
              <a:t>PATCH https://exampleapi.com/employees/{id}</a:t>
            </a:r>
          </a:p>
        </p:txBody>
      </p:sp>
    </p:spTree>
    <p:extLst>
      <p:ext uri="{BB962C8B-B14F-4D97-AF65-F5344CB8AC3E}">
        <p14:creationId xmlns:p14="http://schemas.microsoft.com/office/powerpoint/2010/main" val="41862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animBg="1"/>
      <p:bldP spid="9" grpId="0" animBg="1"/>
      <p:bldP spid="1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C8DBFBAD-9444-491C-88BB-11DB0996C040}"/>
              </a:ext>
            </a:extLst>
          </p:cNvPr>
          <p:cNvSpPr/>
          <p:nvPr/>
        </p:nvSpPr>
        <p:spPr>
          <a:xfrm>
            <a:off x="7381373" y="1155075"/>
            <a:ext cx="2225842" cy="9023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t>PATCH</a:t>
            </a:r>
            <a:endParaRPr lang="en-US" b="1" dirty="0"/>
          </a:p>
          <a:p>
            <a:pPr algn="ctr"/>
            <a:r>
              <a:rPr lang="en-US" dirty="0"/>
              <a:t>~Update</a:t>
            </a:r>
          </a:p>
        </p:txBody>
      </p:sp>
      <p:sp>
        <p:nvSpPr>
          <p:cNvPr id="2" name="Title 1">
            <a:extLst>
              <a:ext uri="{FF2B5EF4-FFF2-40B4-BE49-F238E27FC236}">
                <a16:creationId xmlns:a16="http://schemas.microsoft.com/office/drawing/2014/main" id="{C07C2783-7950-4FE3-8A6B-1B46A335C963}"/>
              </a:ext>
            </a:extLst>
          </p:cNvPr>
          <p:cNvSpPr>
            <a:spLocks noGrp="1"/>
          </p:cNvSpPr>
          <p:nvPr>
            <p:ph type="title"/>
          </p:nvPr>
        </p:nvSpPr>
        <p:spPr/>
        <p:txBody>
          <a:bodyPr>
            <a:normAutofit fontScale="90000"/>
          </a:bodyPr>
          <a:lstStyle/>
          <a:p>
            <a:r>
              <a:rPr lang="en-US" dirty="0"/>
              <a:t>REST Verbs</a:t>
            </a:r>
          </a:p>
        </p:txBody>
      </p:sp>
      <p:sp>
        <p:nvSpPr>
          <p:cNvPr id="3" name="Rectangle: Rounded Corners 2">
            <a:extLst>
              <a:ext uri="{FF2B5EF4-FFF2-40B4-BE49-F238E27FC236}">
                <a16:creationId xmlns:a16="http://schemas.microsoft.com/office/drawing/2014/main" id="{6A748A03-3CEC-4201-8A93-E8008FF368BF}"/>
              </a:ext>
            </a:extLst>
          </p:cNvPr>
          <p:cNvSpPr/>
          <p:nvPr/>
        </p:nvSpPr>
        <p:spPr>
          <a:xfrm>
            <a:off x="4983079"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PUT</a:t>
            </a:r>
            <a:endParaRPr lang="en-US" b="1" dirty="0"/>
          </a:p>
          <a:p>
            <a:pPr algn="ctr"/>
            <a:r>
              <a:rPr lang="en-US" dirty="0"/>
              <a:t>Update</a:t>
            </a:r>
          </a:p>
        </p:txBody>
      </p:sp>
      <p:sp>
        <p:nvSpPr>
          <p:cNvPr id="8" name="Rectangle: Rounded Corners 7">
            <a:extLst>
              <a:ext uri="{FF2B5EF4-FFF2-40B4-BE49-F238E27FC236}">
                <a16:creationId xmlns:a16="http://schemas.microsoft.com/office/drawing/2014/main" id="{1E4A05FB-2352-4FBB-A4A7-6D665646E7FA}"/>
              </a:ext>
            </a:extLst>
          </p:cNvPr>
          <p:cNvSpPr/>
          <p:nvPr/>
        </p:nvSpPr>
        <p:spPr>
          <a:xfrm>
            <a:off x="2584785"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GET</a:t>
            </a:r>
            <a:endParaRPr lang="en-US" b="1" dirty="0"/>
          </a:p>
          <a:p>
            <a:pPr algn="ctr"/>
            <a:r>
              <a:rPr lang="en-US" dirty="0"/>
              <a:t>Read</a:t>
            </a:r>
          </a:p>
        </p:txBody>
      </p:sp>
      <p:sp>
        <p:nvSpPr>
          <p:cNvPr id="9" name="Rectangle: Rounded Corners 8">
            <a:extLst>
              <a:ext uri="{FF2B5EF4-FFF2-40B4-BE49-F238E27FC236}">
                <a16:creationId xmlns:a16="http://schemas.microsoft.com/office/drawing/2014/main" id="{DF09E2FB-7B61-4B0A-A6B8-48CA8CFDCA2C}"/>
              </a:ext>
            </a:extLst>
          </p:cNvPr>
          <p:cNvSpPr/>
          <p:nvPr/>
        </p:nvSpPr>
        <p:spPr>
          <a:xfrm>
            <a:off x="7381373"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PATCH</a:t>
            </a:r>
            <a:endParaRPr lang="en-US" b="1" dirty="0"/>
          </a:p>
          <a:p>
            <a:pPr algn="ctr"/>
            <a:r>
              <a:rPr lang="en-US" dirty="0"/>
              <a:t>~Update</a:t>
            </a:r>
          </a:p>
        </p:txBody>
      </p:sp>
      <p:sp>
        <p:nvSpPr>
          <p:cNvPr id="10" name="Rectangle: Rounded Corners 9">
            <a:extLst>
              <a:ext uri="{FF2B5EF4-FFF2-40B4-BE49-F238E27FC236}">
                <a16:creationId xmlns:a16="http://schemas.microsoft.com/office/drawing/2014/main" id="{C747DDAD-6BF7-4610-A89E-2BBA1BDA22FE}"/>
              </a:ext>
            </a:extLst>
          </p:cNvPr>
          <p:cNvSpPr/>
          <p:nvPr/>
        </p:nvSpPr>
        <p:spPr>
          <a:xfrm>
            <a:off x="9779667" y="1155032"/>
            <a:ext cx="2225842" cy="9023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t>DELETE</a:t>
            </a:r>
            <a:endParaRPr lang="en-US" b="1" dirty="0"/>
          </a:p>
          <a:p>
            <a:pPr algn="ctr"/>
            <a:r>
              <a:rPr lang="en-US" dirty="0"/>
              <a:t>Delete</a:t>
            </a:r>
          </a:p>
        </p:txBody>
      </p:sp>
      <p:sp>
        <p:nvSpPr>
          <p:cNvPr id="11" name="Rectangle: Rounded Corners 10">
            <a:extLst>
              <a:ext uri="{FF2B5EF4-FFF2-40B4-BE49-F238E27FC236}">
                <a16:creationId xmlns:a16="http://schemas.microsoft.com/office/drawing/2014/main" id="{4A1590ED-6ECC-4594-83B7-11092A62E4EA}"/>
              </a:ext>
            </a:extLst>
          </p:cNvPr>
          <p:cNvSpPr/>
          <p:nvPr/>
        </p:nvSpPr>
        <p:spPr>
          <a:xfrm>
            <a:off x="186491"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POST</a:t>
            </a:r>
            <a:endParaRPr lang="en-US" b="1" dirty="0"/>
          </a:p>
          <a:p>
            <a:pPr algn="ctr"/>
            <a:r>
              <a:rPr lang="en-US" dirty="0"/>
              <a:t>Create</a:t>
            </a:r>
          </a:p>
        </p:txBody>
      </p:sp>
      <p:graphicFrame>
        <p:nvGraphicFramePr>
          <p:cNvPr id="17" name="Table 4">
            <a:extLst>
              <a:ext uri="{FF2B5EF4-FFF2-40B4-BE49-F238E27FC236}">
                <a16:creationId xmlns:a16="http://schemas.microsoft.com/office/drawing/2014/main" id="{12A3CF0E-B5D7-4A44-965A-40B3C43114F5}"/>
              </a:ext>
            </a:extLst>
          </p:cNvPr>
          <p:cNvGraphicFramePr>
            <a:graphicFrameLocks noGrp="1"/>
          </p:cNvGraphicFramePr>
          <p:nvPr>
            <p:extLst>
              <p:ext uri="{D42A27DB-BD31-4B8C-83A1-F6EECF244321}">
                <p14:modId xmlns:p14="http://schemas.microsoft.com/office/powerpoint/2010/main" val="3000292857"/>
              </p:ext>
            </p:extLst>
          </p:nvPr>
        </p:nvGraphicFramePr>
        <p:xfrm>
          <a:off x="2946716" y="3630285"/>
          <a:ext cx="6298566" cy="2072640"/>
        </p:xfrm>
        <a:graphic>
          <a:graphicData uri="http://schemas.openxmlformats.org/drawingml/2006/table">
            <a:tbl>
              <a:tblPr firstRow="1" bandRow="1">
                <a:tableStyleId>{7DF18680-E054-41AD-8BC1-D1AEF772440D}</a:tableStyleId>
              </a:tblPr>
              <a:tblGrid>
                <a:gridCol w="1371918">
                  <a:extLst>
                    <a:ext uri="{9D8B030D-6E8A-4147-A177-3AD203B41FA5}">
                      <a16:colId xmlns:a16="http://schemas.microsoft.com/office/drawing/2014/main" val="3318408397"/>
                    </a:ext>
                  </a:extLst>
                </a:gridCol>
                <a:gridCol w="2861691">
                  <a:extLst>
                    <a:ext uri="{9D8B030D-6E8A-4147-A177-3AD203B41FA5}">
                      <a16:colId xmlns:a16="http://schemas.microsoft.com/office/drawing/2014/main" val="1759949909"/>
                    </a:ext>
                  </a:extLst>
                </a:gridCol>
                <a:gridCol w="2064957">
                  <a:extLst>
                    <a:ext uri="{9D8B030D-6E8A-4147-A177-3AD203B41FA5}">
                      <a16:colId xmlns:a16="http://schemas.microsoft.com/office/drawing/2014/main" val="2517584305"/>
                    </a:ext>
                  </a:extLst>
                </a:gridCol>
              </a:tblGrid>
              <a:tr h="370840">
                <a:tc>
                  <a:txBody>
                    <a:bodyPr/>
                    <a:lstStyle/>
                    <a:p>
                      <a:endParaRPr lang="en-US" sz="2800" dirty="0"/>
                    </a:p>
                  </a:txBody>
                  <a:tcPr/>
                </a:tc>
                <a:tc>
                  <a:txBody>
                    <a:bodyPr/>
                    <a:lstStyle/>
                    <a:p>
                      <a:r>
                        <a:rPr lang="en-US" sz="2800" dirty="0"/>
                        <a:t>HTTP Status Code</a:t>
                      </a:r>
                    </a:p>
                  </a:txBody>
                  <a:tcPr/>
                </a:tc>
                <a:tc>
                  <a:txBody>
                    <a:bodyPr/>
                    <a:lstStyle/>
                    <a:p>
                      <a:r>
                        <a:rPr lang="en-US" sz="2800" dirty="0"/>
                        <a:t>Description</a:t>
                      </a:r>
                    </a:p>
                  </a:txBody>
                  <a:tcPr/>
                </a:tc>
                <a:extLst>
                  <a:ext uri="{0D108BD9-81ED-4DB2-BD59-A6C34878D82A}">
                    <a16:rowId xmlns:a16="http://schemas.microsoft.com/office/drawing/2014/main" val="944929651"/>
                  </a:ext>
                </a:extLst>
              </a:tr>
              <a:tr h="370840">
                <a:tc>
                  <a:txBody>
                    <a:bodyPr/>
                    <a:lstStyle/>
                    <a:p>
                      <a:r>
                        <a:rPr lang="en-US" sz="2800" dirty="0"/>
                        <a:t>Success</a:t>
                      </a:r>
                    </a:p>
                  </a:txBody>
                  <a:tcPr/>
                </a:tc>
                <a:tc>
                  <a:txBody>
                    <a:bodyPr/>
                    <a:lstStyle/>
                    <a:p>
                      <a:r>
                        <a:rPr lang="en-US" sz="2800" dirty="0"/>
                        <a:t>200</a:t>
                      </a:r>
                    </a:p>
                  </a:txBody>
                  <a:tcPr/>
                </a:tc>
                <a:tc>
                  <a:txBody>
                    <a:bodyPr/>
                    <a:lstStyle/>
                    <a:p>
                      <a:r>
                        <a:rPr lang="en-US" sz="2800" dirty="0"/>
                        <a:t>OK</a:t>
                      </a:r>
                    </a:p>
                  </a:txBody>
                  <a:tcPr/>
                </a:tc>
                <a:extLst>
                  <a:ext uri="{0D108BD9-81ED-4DB2-BD59-A6C34878D82A}">
                    <a16:rowId xmlns:a16="http://schemas.microsoft.com/office/drawing/2014/main" val="200060846"/>
                  </a:ext>
                </a:extLst>
              </a:tr>
              <a:tr h="370840">
                <a:tc rowSpan="2">
                  <a:txBody>
                    <a:bodyPr/>
                    <a:lstStyle/>
                    <a:p>
                      <a:r>
                        <a:rPr lang="en-US" sz="2800" dirty="0"/>
                        <a:t>Failure</a:t>
                      </a:r>
                    </a:p>
                  </a:txBody>
                  <a:tcPr anchor="ctr"/>
                </a:tc>
                <a:tc>
                  <a:txBody>
                    <a:bodyPr/>
                    <a:lstStyle/>
                    <a:p>
                      <a:r>
                        <a:rPr lang="en-US" sz="2800" dirty="0"/>
                        <a:t>400</a:t>
                      </a:r>
                    </a:p>
                  </a:txBody>
                  <a:tcPr/>
                </a:tc>
                <a:tc>
                  <a:txBody>
                    <a:bodyPr/>
                    <a:lstStyle/>
                    <a:p>
                      <a:r>
                        <a:rPr lang="en-US" sz="2800" dirty="0"/>
                        <a:t>Bad Request</a:t>
                      </a:r>
                    </a:p>
                  </a:txBody>
                  <a:tcPr/>
                </a:tc>
                <a:extLst>
                  <a:ext uri="{0D108BD9-81ED-4DB2-BD59-A6C34878D82A}">
                    <a16:rowId xmlns:a16="http://schemas.microsoft.com/office/drawing/2014/main" val="474608194"/>
                  </a:ext>
                </a:extLst>
              </a:tr>
              <a:tr h="370840">
                <a:tc vMerge="1">
                  <a:txBody>
                    <a:bodyPr/>
                    <a:lstStyle/>
                    <a:p>
                      <a:endParaRPr lang="en-US" dirty="0"/>
                    </a:p>
                  </a:txBody>
                  <a:tcPr/>
                </a:tc>
                <a:tc>
                  <a:txBody>
                    <a:bodyPr/>
                    <a:lstStyle/>
                    <a:p>
                      <a:r>
                        <a:rPr lang="en-US" sz="2800" dirty="0"/>
                        <a:t>404</a:t>
                      </a:r>
                    </a:p>
                  </a:txBody>
                  <a:tcPr/>
                </a:tc>
                <a:tc>
                  <a:txBody>
                    <a:bodyPr/>
                    <a:lstStyle/>
                    <a:p>
                      <a:r>
                        <a:rPr lang="en-US" sz="2800" dirty="0"/>
                        <a:t>Failure</a:t>
                      </a:r>
                    </a:p>
                  </a:txBody>
                  <a:tcPr/>
                </a:tc>
                <a:extLst>
                  <a:ext uri="{0D108BD9-81ED-4DB2-BD59-A6C34878D82A}">
                    <a16:rowId xmlns:a16="http://schemas.microsoft.com/office/drawing/2014/main" val="1134587726"/>
                  </a:ext>
                </a:extLst>
              </a:tr>
            </a:tbl>
          </a:graphicData>
        </a:graphic>
      </p:graphicFrame>
      <p:sp>
        <p:nvSpPr>
          <p:cNvPr id="18" name="TextBox 17">
            <a:extLst>
              <a:ext uri="{FF2B5EF4-FFF2-40B4-BE49-F238E27FC236}">
                <a16:creationId xmlns:a16="http://schemas.microsoft.com/office/drawing/2014/main" id="{B84BD989-3CAB-4D00-A0FF-CF399A12DE43}"/>
              </a:ext>
            </a:extLst>
          </p:cNvPr>
          <p:cNvSpPr txBox="1"/>
          <p:nvPr/>
        </p:nvSpPr>
        <p:spPr>
          <a:xfrm>
            <a:off x="-1" y="2269062"/>
            <a:ext cx="12192001" cy="523220"/>
          </a:xfrm>
          <a:prstGeom prst="rect">
            <a:avLst/>
          </a:prstGeom>
          <a:solidFill>
            <a:schemeClr val="tx1"/>
          </a:solidFill>
        </p:spPr>
        <p:txBody>
          <a:bodyPr wrap="square" rtlCol="0">
            <a:spAutoFit/>
          </a:bodyPr>
          <a:lstStyle/>
          <a:p>
            <a:pPr algn="ctr"/>
            <a:r>
              <a:rPr lang="en-US" sz="2800" dirty="0">
                <a:solidFill>
                  <a:srgbClr val="00B050"/>
                </a:solidFill>
                <a:latin typeface="Ubuntu Mono" panose="020B0509030602030204" pitchFamily="49" charset="0"/>
              </a:rPr>
              <a:t>DELETE https://exampleapi.com/employees/{id}</a:t>
            </a:r>
          </a:p>
        </p:txBody>
      </p:sp>
    </p:spTree>
    <p:extLst>
      <p:ext uri="{BB962C8B-B14F-4D97-AF65-F5344CB8AC3E}">
        <p14:creationId xmlns:p14="http://schemas.microsoft.com/office/powerpoint/2010/main" val="163543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9" grpId="0" animBg="1"/>
      <p:bldP spid="10" grpId="0" animBg="1"/>
      <p:bldP spid="1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3D53B-CCC6-4FB2-A36B-0B6C60A2E7D8}"/>
              </a:ext>
            </a:extLst>
          </p:cNvPr>
          <p:cNvSpPr>
            <a:spLocks noGrp="1"/>
          </p:cNvSpPr>
          <p:nvPr>
            <p:ph type="title"/>
          </p:nvPr>
        </p:nvSpPr>
        <p:spPr/>
        <p:txBody>
          <a:bodyPr/>
          <a:lstStyle/>
          <a:p>
            <a:r>
              <a:rPr lang="en-US" dirty="0"/>
              <a:t>What is Serverless?</a:t>
            </a:r>
          </a:p>
        </p:txBody>
      </p:sp>
      <p:sp>
        <p:nvSpPr>
          <p:cNvPr id="3" name="Text Placeholder 2">
            <a:extLst>
              <a:ext uri="{FF2B5EF4-FFF2-40B4-BE49-F238E27FC236}">
                <a16:creationId xmlns:a16="http://schemas.microsoft.com/office/drawing/2014/main" id="{78F93232-6ADB-452A-9A7F-F8BBD4E6E182}"/>
              </a:ext>
            </a:extLst>
          </p:cNvPr>
          <p:cNvSpPr>
            <a:spLocks noGrp="1"/>
          </p:cNvSpPr>
          <p:nvPr>
            <p:ph type="body" idx="1"/>
          </p:nvPr>
        </p:nvSpPr>
        <p:spPr/>
        <p:txBody>
          <a:bodyPr>
            <a:normAutofit/>
          </a:bodyPr>
          <a:lstStyle/>
          <a:p>
            <a:r>
              <a:rPr lang="en-US" sz="2000" dirty="0"/>
              <a:t>Building Microservice REST APIs using Azure Functions</a:t>
            </a:r>
          </a:p>
        </p:txBody>
      </p:sp>
    </p:spTree>
    <p:extLst>
      <p:ext uri="{BB962C8B-B14F-4D97-AF65-F5344CB8AC3E}">
        <p14:creationId xmlns:p14="http://schemas.microsoft.com/office/powerpoint/2010/main" val="770635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9A2C738-AC96-4EBD-AB86-8F05239C8785}"/>
              </a:ext>
            </a:extLst>
          </p:cNvPr>
          <p:cNvSpPr txBox="1"/>
          <p:nvPr/>
        </p:nvSpPr>
        <p:spPr>
          <a:xfrm>
            <a:off x="1652154" y="1997839"/>
            <a:ext cx="8887689" cy="2862322"/>
          </a:xfrm>
          <a:prstGeom prst="rect">
            <a:avLst/>
          </a:prstGeom>
          <a:noFill/>
        </p:spPr>
        <p:txBody>
          <a:bodyPr wrap="none" rtlCol="0">
            <a:spAutoFit/>
          </a:bodyPr>
          <a:lstStyle/>
          <a:p>
            <a:pPr algn="ctr"/>
            <a:r>
              <a:rPr lang="en-US" sz="6000" dirty="0">
                <a:solidFill>
                  <a:srgbClr val="009CE9"/>
                </a:solidFill>
                <a:latin typeface="Kamerik205 8" panose="020B0803030600020004" pitchFamily="34" charset="0"/>
              </a:rPr>
              <a:t>Building Microservice</a:t>
            </a:r>
          </a:p>
          <a:p>
            <a:pPr algn="ctr"/>
            <a:r>
              <a:rPr lang="en-US" sz="6000" dirty="0">
                <a:solidFill>
                  <a:srgbClr val="009CE9"/>
                </a:solidFill>
                <a:latin typeface="Kamerik205 8" panose="020B0803030600020004" pitchFamily="34" charset="0"/>
              </a:rPr>
              <a:t>REST APIs Using</a:t>
            </a:r>
          </a:p>
          <a:p>
            <a:pPr algn="ctr"/>
            <a:r>
              <a:rPr lang="en-US" sz="6000" dirty="0">
                <a:solidFill>
                  <a:srgbClr val="009CE9"/>
                </a:solidFill>
                <a:latin typeface="Kamerik205 8" panose="020B0803030600020004" pitchFamily="34" charset="0"/>
              </a:rPr>
              <a:t>Azure Functions</a:t>
            </a:r>
          </a:p>
        </p:txBody>
      </p:sp>
    </p:spTree>
    <p:extLst>
      <p:ext uri="{BB962C8B-B14F-4D97-AF65-F5344CB8AC3E}">
        <p14:creationId xmlns:p14="http://schemas.microsoft.com/office/powerpoint/2010/main" val="70514338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00651 -0.26481 " pathEditMode="relative" rAng="0" ptsTypes="AA">
                                      <p:cBhvr>
                                        <p:cTn id="6" dur="1000" fill="hold"/>
                                        <p:tgtEl>
                                          <p:spTgt spid="12"/>
                                        </p:tgtEl>
                                        <p:attrNameLst>
                                          <p:attrName>ppt_x</p:attrName>
                                          <p:attrName>ppt_y</p:attrName>
                                        </p:attrNameLst>
                                      </p:cBhvr>
                                      <p:rCtr x="326" y="-132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94922-1870-4FEF-8AE5-8EB0BC5B7220}"/>
              </a:ext>
            </a:extLst>
          </p:cNvPr>
          <p:cNvSpPr>
            <a:spLocks noGrp="1"/>
          </p:cNvSpPr>
          <p:nvPr>
            <p:ph type="title"/>
          </p:nvPr>
        </p:nvSpPr>
        <p:spPr/>
        <p:txBody>
          <a:bodyPr>
            <a:normAutofit fontScale="90000"/>
          </a:bodyPr>
          <a:lstStyle/>
          <a:p>
            <a:r>
              <a:rPr lang="en-US" dirty="0"/>
              <a:t>The evolution of application platforms</a:t>
            </a:r>
          </a:p>
        </p:txBody>
      </p:sp>
      <p:grpSp>
        <p:nvGrpSpPr>
          <p:cNvPr id="39" name="Group 38">
            <a:extLst>
              <a:ext uri="{FF2B5EF4-FFF2-40B4-BE49-F238E27FC236}">
                <a16:creationId xmlns:a16="http://schemas.microsoft.com/office/drawing/2014/main" id="{30408486-9DA2-441B-B597-167FE3329CE9}"/>
              </a:ext>
            </a:extLst>
          </p:cNvPr>
          <p:cNvGrpSpPr/>
          <p:nvPr/>
        </p:nvGrpSpPr>
        <p:grpSpPr>
          <a:xfrm>
            <a:off x="2398511" y="3029521"/>
            <a:ext cx="1583138" cy="1198436"/>
            <a:chOff x="2398511" y="3029521"/>
            <a:chExt cx="1583138" cy="1198436"/>
          </a:xfrm>
        </p:grpSpPr>
        <p:pic>
          <p:nvPicPr>
            <p:cNvPr id="5124" name="Picture 4" descr="See the source image">
              <a:extLst>
                <a:ext uri="{FF2B5EF4-FFF2-40B4-BE49-F238E27FC236}">
                  <a16:creationId xmlns:a16="http://schemas.microsoft.com/office/drawing/2014/main" id="{C7EE5248-1B45-4861-A863-7AD9D083F2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8511" y="3029521"/>
              <a:ext cx="795628" cy="79895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See the source image">
              <a:extLst>
                <a:ext uri="{FF2B5EF4-FFF2-40B4-BE49-F238E27FC236}">
                  <a16:creationId xmlns:a16="http://schemas.microsoft.com/office/drawing/2014/main" id="{91CB5879-5626-4DA4-A086-C38DB5DC06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2509" y="3429000"/>
              <a:ext cx="659140" cy="798957"/>
            </a:xfrm>
            <a:prstGeom prst="rect">
              <a:avLst/>
            </a:prstGeom>
            <a:noFill/>
            <a:extLst>
              <a:ext uri="{909E8E84-426E-40DD-AFC4-6F175D3DCCD1}">
                <a14:hiddenFill xmlns:a14="http://schemas.microsoft.com/office/drawing/2010/main">
                  <a:solidFill>
                    <a:srgbClr val="FFFFFF"/>
                  </a:solidFill>
                </a14:hiddenFill>
              </a:ext>
            </a:extLst>
          </p:spPr>
        </p:pic>
      </p:grpSp>
      <p:pic>
        <p:nvPicPr>
          <p:cNvPr id="5128" name="Picture 8" descr="See the source image">
            <a:extLst>
              <a:ext uri="{FF2B5EF4-FFF2-40B4-BE49-F238E27FC236}">
                <a16:creationId xmlns:a16="http://schemas.microsoft.com/office/drawing/2014/main" id="{79BA49B8-C515-4A34-8D2E-24E0180E92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3559" y="2886559"/>
            <a:ext cx="1084882" cy="1084882"/>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4A8AB046-0AB8-454C-82EF-816E6BE2D055}"/>
              </a:ext>
            </a:extLst>
          </p:cNvPr>
          <p:cNvGrpSpPr/>
          <p:nvPr/>
        </p:nvGrpSpPr>
        <p:grpSpPr>
          <a:xfrm>
            <a:off x="8321746" y="2900535"/>
            <a:ext cx="1731135" cy="1233310"/>
            <a:chOff x="8321746" y="2900535"/>
            <a:chExt cx="1731135" cy="1233310"/>
          </a:xfrm>
        </p:grpSpPr>
        <p:pic>
          <p:nvPicPr>
            <p:cNvPr id="5130" name="Picture 10" descr="See the source image">
              <a:extLst>
                <a:ext uri="{FF2B5EF4-FFF2-40B4-BE49-F238E27FC236}">
                  <a16:creationId xmlns:a16="http://schemas.microsoft.com/office/drawing/2014/main" id="{60724B0F-05B0-4DF1-998B-E051CC2EFA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13197" y="2900535"/>
              <a:ext cx="1169327" cy="555887"/>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See the source image">
              <a:extLst>
                <a:ext uri="{FF2B5EF4-FFF2-40B4-BE49-F238E27FC236}">
                  <a16:creationId xmlns:a16="http://schemas.microsoft.com/office/drawing/2014/main" id="{474DBA7D-1635-4B95-B453-D499F4D17D0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29863"/>
            <a:stretch/>
          </p:blipFill>
          <p:spPr bwMode="auto">
            <a:xfrm>
              <a:off x="9534097" y="3044264"/>
              <a:ext cx="518784" cy="676657"/>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See the source image">
              <a:extLst>
                <a:ext uri="{FF2B5EF4-FFF2-40B4-BE49-F238E27FC236}">
                  <a16:creationId xmlns:a16="http://schemas.microsoft.com/office/drawing/2014/main" id="{7945A570-5ED0-42A7-83ED-748ACA6BD18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3196" b="23105"/>
            <a:stretch/>
          </p:blipFill>
          <p:spPr bwMode="auto">
            <a:xfrm>
              <a:off x="8321746" y="3577958"/>
              <a:ext cx="1035198" cy="555887"/>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TextBox 37">
            <a:extLst>
              <a:ext uri="{FF2B5EF4-FFF2-40B4-BE49-F238E27FC236}">
                <a16:creationId xmlns:a16="http://schemas.microsoft.com/office/drawing/2014/main" id="{454AAE3E-8C40-4619-AEA4-ACDDE41743A7}"/>
              </a:ext>
            </a:extLst>
          </p:cNvPr>
          <p:cNvSpPr txBox="1"/>
          <p:nvPr/>
        </p:nvSpPr>
        <p:spPr>
          <a:xfrm>
            <a:off x="295656" y="923544"/>
            <a:ext cx="1764714" cy="369332"/>
          </a:xfrm>
          <a:prstGeom prst="rect">
            <a:avLst/>
          </a:prstGeom>
          <a:noFill/>
        </p:spPr>
        <p:txBody>
          <a:bodyPr wrap="none" rtlCol="0">
            <a:spAutoFit/>
          </a:bodyPr>
          <a:lstStyle/>
          <a:p>
            <a:r>
              <a:rPr lang="en-US" dirty="0">
                <a:latin typeface="Kamerik205 8" panose="020B0803030600020004" pitchFamily="34" charset="0"/>
              </a:rPr>
              <a:t>On-Premises</a:t>
            </a:r>
          </a:p>
        </p:txBody>
      </p:sp>
      <p:sp>
        <p:nvSpPr>
          <p:cNvPr id="41" name="Cloud 40">
            <a:extLst>
              <a:ext uri="{FF2B5EF4-FFF2-40B4-BE49-F238E27FC236}">
                <a16:creationId xmlns:a16="http://schemas.microsoft.com/office/drawing/2014/main" id="{AEEFA247-4117-4134-9D52-ADDC5F13C00B}"/>
              </a:ext>
            </a:extLst>
          </p:cNvPr>
          <p:cNvSpPr/>
          <p:nvPr/>
        </p:nvSpPr>
        <p:spPr>
          <a:xfrm>
            <a:off x="5471556" y="4684735"/>
            <a:ext cx="1227551" cy="676656"/>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2" name="TextBox 41">
            <a:extLst>
              <a:ext uri="{FF2B5EF4-FFF2-40B4-BE49-F238E27FC236}">
                <a16:creationId xmlns:a16="http://schemas.microsoft.com/office/drawing/2014/main" id="{3E12CE36-8667-440D-8CE0-084BAEA8F30E}"/>
              </a:ext>
            </a:extLst>
          </p:cNvPr>
          <p:cNvSpPr txBox="1"/>
          <p:nvPr/>
        </p:nvSpPr>
        <p:spPr>
          <a:xfrm rot="19838304">
            <a:off x="200417" y="1722295"/>
            <a:ext cx="1754648" cy="523220"/>
          </a:xfrm>
          <a:prstGeom prst="rect">
            <a:avLst/>
          </a:prstGeom>
          <a:noFill/>
        </p:spPr>
        <p:txBody>
          <a:bodyPr wrap="none" rtlCol="0">
            <a:spAutoFit/>
          </a:bodyPr>
          <a:lstStyle/>
          <a:p>
            <a:r>
              <a:rPr lang="en-US" sz="1400" dirty="0"/>
              <a:t>What media should I</a:t>
            </a:r>
          </a:p>
          <a:p>
            <a:r>
              <a:rPr lang="en-US" sz="1400" dirty="0"/>
              <a:t>use to keep </a:t>
            </a:r>
            <a:r>
              <a:rPr lang="en-US" sz="1400" b="1" dirty="0"/>
              <a:t>backups?</a:t>
            </a:r>
            <a:endParaRPr lang="en-US" sz="1400" dirty="0"/>
          </a:p>
        </p:txBody>
      </p:sp>
      <p:sp>
        <p:nvSpPr>
          <p:cNvPr id="52" name="TextBox 51">
            <a:extLst>
              <a:ext uri="{FF2B5EF4-FFF2-40B4-BE49-F238E27FC236}">
                <a16:creationId xmlns:a16="http://schemas.microsoft.com/office/drawing/2014/main" id="{D0B1FF12-B381-4447-BEF5-16FDD3128C5A}"/>
              </a:ext>
            </a:extLst>
          </p:cNvPr>
          <p:cNvSpPr txBox="1"/>
          <p:nvPr/>
        </p:nvSpPr>
        <p:spPr>
          <a:xfrm rot="20615167">
            <a:off x="8777239" y="2289410"/>
            <a:ext cx="1610569" cy="523220"/>
          </a:xfrm>
          <a:prstGeom prst="rect">
            <a:avLst/>
          </a:prstGeom>
          <a:noFill/>
        </p:spPr>
        <p:txBody>
          <a:bodyPr wrap="none" rtlCol="0">
            <a:spAutoFit/>
          </a:bodyPr>
          <a:lstStyle/>
          <a:p>
            <a:r>
              <a:rPr lang="en-US" sz="1400" dirty="0"/>
              <a:t>How often should I</a:t>
            </a:r>
          </a:p>
          <a:p>
            <a:r>
              <a:rPr lang="en-US" sz="1400" dirty="0"/>
              <a:t> </a:t>
            </a:r>
            <a:r>
              <a:rPr lang="en-US" sz="1400" b="1" dirty="0"/>
              <a:t>backup</a:t>
            </a:r>
            <a:r>
              <a:rPr lang="en-US" sz="1400" dirty="0"/>
              <a:t> my </a:t>
            </a:r>
            <a:r>
              <a:rPr lang="en-US" sz="1400" b="1" dirty="0"/>
              <a:t>server?</a:t>
            </a:r>
            <a:endParaRPr lang="en-US" sz="1400" dirty="0"/>
          </a:p>
        </p:txBody>
      </p:sp>
      <p:sp>
        <p:nvSpPr>
          <p:cNvPr id="53" name="TextBox 52">
            <a:extLst>
              <a:ext uri="{FF2B5EF4-FFF2-40B4-BE49-F238E27FC236}">
                <a16:creationId xmlns:a16="http://schemas.microsoft.com/office/drawing/2014/main" id="{F8D61FFE-9C99-4EBF-BB1F-2B86FC93F736}"/>
              </a:ext>
            </a:extLst>
          </p:cNvPr>
          <p:cNvSpPr txBox="1"/>
          <p:nvPr/>
        </p:nvSpPr>
        <p:spPr>
          <a:xfrm rot="1269504">
            <a:off x="9932571" y="2981362"/>
            <a:ext cx="1541704" cy="523220"/>
          </a:xfrm>
          <a:prstGeom prst="rect">
            <a:avLst/>
          </a:prstGeom>
          <a:noFill/>
        </p:spPr>
        <p:txBody>
          <a:bodyPr wrap="none" rtlCol="0">
            <a:spAutoFit/>
          </a:bodyPr>
          <a:lstStyle/>
          <a:p>
            <a:pPr algn="ctr"/>
            <a:r>
              <a:rPr lang="en-US" sz="1400" dirty="0"/>
              <a:t>Are my </a:t>
            </a:r>
            <a:r>
              <a:rPr lang="en-US" sz="1400" b="1" dirty="0"/>
              <a:t>servers</a:t>
            </a:r>
            <a:r>
              <a:rPr lang="en-US" sz="1400" dirty="0"/>
              <a:t> in</a:t>
            </a:r>
          </a:p>
          <a:p>
            <a:pPr algn="ctr"/>
            <a:r>
              <a:rPr lang="en-US" sz="1400" dirty="0"/>
              <a:t> a </a:t>
            </a:r>
            <a:r>
              <a:rPr lang="en-US" sz="1400" b="1" dirty="0"/>
              <a:t>secure</a:t>
            </a:r>
            <a:r>
              <a:rPr lang="en-US" sz="1400" dirty="0"/>
              <a:t> location?</a:t>
            </a:r>
          </a:p>
        </p:txBody>
      </p:sp>
      <p:sp>
        <p:nvSpPr>
          <p:cNvPr id="54" name="TextBox 53">
            <a:extLst>
              <a:ext uri="{FF2B5EF4-FFF2-40B4-BE49-F238E27FC236}">
                <a16:creationId xmlns:a16="http://schemas.microsoft.com/office/drawing/2014/main" id="{6101C042-9C96-49AF-A0CC-01C39C685D8B}"/>
              </a:ext>
            </a:extLst>
          </p:cNvPr>
          <p:cNvSpPr txBox="1"/>
          <p:nvPr/>
        </p:nvSpPr>
        <p:spPr>
          <a:xfrm>
            <a:off x="2329127" y="4452755"/>
            <a:ext cx="1612173" cy="523220"/>
          </a:xfrm>
          <a:prstGeom prst="rect">
            <a:avLst/>
          </a:prstGeom>
          <a:noFill/>
        </p:spPr>
        <p:txBody>
          <a:bodyPr wrap="none" rtlCol="0">
            <a:spAutoFit/>
          </a:bodyPr>
          <a:lstStyle/>
          <a:p>
            <a:pPr algn="ctr"/>
            <a:r>
              <a:rPr lang="en-US" sz="1400" dirty="0"/>
              <a:t>Who has </a:t>
            </a:r>
            <a:r>
              <a:rPr lang="en-US" sz="1400" b="1" dirty="0"/>
              <a:t>physical</a:t>
            </a:r>
          </a:p>
          <a:p>
            <a:pPr algn="ctr"/>
            <a:r>
              <a:rPr lang="en-US" sz="1400" dirty="0"/>
              <a:t>access my </a:t>
            </a:r>
            <a:r>
              <a:rPr lang="en-US" sz="1400" b="1" dirty="0"/>
              <a:t>servers?</a:t>
            </a:r>
            <a:endParaRPr lang="en-US" sz="1400" dirty="0"/>
          </a:p>
        </p:txBody>
      </p:sp>
      <p:sp>
        <p:nvSpPr>
          <p:cNvPr id="55" name="TextBox 54">
            <a:extLst>
              <a:ext uri="{FF2B5EF4-FFF2-40B4-BE49-F238E27FC236}">
                <a16:creationId xmlns:a16="http://schemas.microsoft.com/office/drawing/2014/main" id="{A3F88DD5-02A4-42D5-9880-BD40EA2BC95B}"/>
              </a:ext>
            </a:extLst>
          </p:cNvPr>
          <p:cNvSpPr txBox="1"/>
          <p:nvPr/>
        </p:nvSpPr>
        <p:spPr>
          <a:xfrm>
            <a:off x="1882228" y="1831009"/>
            <a:ext cx="1665007" cy="523220"/>
          </a:xfrm>
          <a:prstGeom prst="rect">
            <a:avLst/>
          </a:prstGeom>
          <a:noFill/>
        </p:spPr>
        <p:txBody>
          <a:bodyPr wrap="none" rtlCol="0">
            <a:spAutoFit/>
          </a:bodyPr>
          <a:lstStyle/>
          <a:p>
            <a:pPr algn="ctr"/>
            <a:r>
              <a:rPr lang="en-US" sz="1400" dirty="0"/>
              <a:t>What </a:t>
            </a:r>
            <a:r>
              <a:rPr lang="en-US" sz="1400" b="1" dirty="0"/>
              <a:t>size</a:t>
            </a:r>
            <a:r>
              <a:rPr lang="en-US" sz="1400" dirty="0"/>
              <a:t> of </a:t>
            </a:r>
            <a:r>
              <a:rPr lang="en-US" sz="1400" b="1" dirty="0"/>
              <a:t>servers</a:t>
            </a:r>
          </a:p>
          <a:p>
            <a:pPr algn="ctr"/>
            <a:r>
              <a:rPr lang="en-US" sz="1400" dirty="0"/>
              <a:t>should I </a:t>
            </a:r>
            <a:r>
              <a:rPr lang="en-US" sz="1400" b="1" dirty="0"/>
              <a:t>buy</a:t>
            </a:r>
            <a:r>
              <a:rPr lang="en-US" sz="1400" dirty="0"/>
              <a:t>?</a:t>
            </a:r>
          </a:p>
        </p:txBody>
      </p:sp>
      <p:sp>
        <p:nvSpPr>
          <p:cNvPr id="56" name="TextBox 55">
            <a:extLst>
              <a:ext uri="{FF2B5EF4-FFF2-40B4-BE49-F238E27FC236}">
                <a16:creationId xmlns:a16="http://schemas.microsoft.com/office/drawing/2014/main" id="{EA12C720-C8A3-47A9-8B08-FA9322727A51}"/>
              </a:ext>
            </a:extLst>
          </p:cNvPr>
          <p:cNvSpPr txBox="1"/>
          <p:nvPr/>
        </p:nvSpPr>
        <p:spPr>
          <a:xfrm rot="20758428">
            <a:off x="826513" y="2839064"/>
            <a:ext cx="1968680" cy="307777"/>
          </a:xfrm>
          <a:prstGeom prst="rect">
            <a:avLst/>
          </a:prstGeom>
          <a:noFill/>
        </p:spPr>
        <p:txBody>
          <a:bodyPr wrap="none" rtlCol="0">
            <a:spAutoFit/>
          </a:bodyPr>
          <a:lstStyle/>
          <a:p>
            <a:pPr algn="ctr"/>
            <a:r>
              <a:rPr lang="en-US" sz="1400" dirty="0"/>
              <a:t>How can I </a:t>
            </a:r>
            <a:r>
              <a:rPr lang="en-US" sz="1400" b="1" dirty="0"/>
              <a:t>scale</a:t>
            </a:r>
            <a:r>
              <a:rPr lang="en-US" sz="1400" dirty="0"/>
              <a:t> my app?</a:t>
            </a:r>
          </a:p>
        </p:txBody>
      </p:sp>
      <p:sp>
        <p:nvSpPr>
          <p:cNvPr id="57" name="TextBox 56">
            <a:extLst>
              <a:ext uri="{FF2B5EF4-FFF2-40B4-BE49-F238E27FC236}">
                <a16:creationId xmlns:a16="http://schemas.microsoft.com/office/drawing/2014/main" id="{CDB3B985-8F78-4FA1-8078-1683F70AEA65}"/>
              </a:ext>
            </a:extLst>
          </p:cNvPr>
          <p:cNvSpPr txBox="1"/>
          <p:nvPr/>
        </p:nvSpPr>
        <p:spPr>
          <a:xfrm rot="20758428">
            <a:off x="332229" y="3975502"/>
            <a:ext cx="1799916" cy="523220"/>
          </a:xfrm>
          <a:prstGeom prst="rect">
            <a:avLst/>
          </a:prstGeom>
          <a:noFill/>
        </p:spPr>
        <p:txBody>
          <a:bodyPr wrap="none" rtlCol="0">
            <a:spAutoFit/>
          </a:bodyPr>
          <a:lstStyle/>
          <a:p>
            <a:pPr algn="ctr"/>
            <a:r>
              <a:rPr lang="en-US" sz="1400" dirty="0"/>
              <a:t>Do I need a secondary</a:t>
            </a:r>
          </a:p>
          <a:p>
            <a:pPr algn="ctr"/>
            <a:r>
              <a:rPr lang="en-US" sz="1400" b="1" dirty="0"/>
              <a:t>Network connection?</a:t>
            </a:r>
          </a:p>
        </p:txBody>
      </p:sp>
      <p:sp>
        <p:nvSpPr>
          <p:cNvPr id="58" name="TextBox 57">
            <a:extLst>
              <a:ext uri="{FF2B5EF4-FFF2-40B4-BE49-F238E27FC236}">
                <a16:creationId xmlns:a16="http://schemas.microsoft.com/office/drawing/2014/main" id="{E1BD4DE7-9FCA-4207-BCC6-773574737700}"/>
              </a:ext>
            </a:extLst>
          </p:cNvPr>
          <p:cNvSpPr txBox="1"/>
          <p:nvPr/>
        </p:nvSpPr>
        <p:spPr>
          <a:xfrm rot="1903785">
            <a:off x="9817293" y="1401722"/>
            <a:ext cx="1547475" cy="523220"/>
          </a:xfrm>
          <a:prstGeom prst="rect">
            <a:avLst/>
          </a:prstGeom>
          <a:noFill/>
        </p:spPr>
        <p:txBody>
          <a:bodyPr wrap="none" rtlCol="0">
            <a:spAutoFit/>
          </a:bodyPr>
          <a:lstStyle/>
          <a:p>
            <a:pPr algn="ctr"/>
            <a:r>
              <a:rPr lang="en-US" sz="1400" dirty="0"/>
              <a:t>How can I increase</a:t>
            </a:r>
          </a:p>
          <a:p>
            <a:pPr algn="ctr"/>
            <a:r>
              <a:rPr lang="en-US" sz="1400" b="1" dirty="0"/>
              <a:t>server</a:t>
            </a:r>
            <a:r>
              <a:rPr lang="en-US" sz="1400" dirty="0"/>
              <a:t> utilization?</a:t>
            </a:r>
            <a:endParaRPr lang="en-US" sz="1400" b="1" dirty="0"/>
          </a:p>
        </p:txBody>
      </p:sp>
      <p:sp>
        <p:nvSpPr>
          <p:cNvPr id="59" name="TextBox 58">
            <a:extLst>
              <a:ext uri="{FF2B5EF4-FFF2-40B4-BE49-F238E27FC236}">
                <a16:creationId xmlns:a16="http://schemas.microsoft.com/office/drawing/2014/main" id="{4851F2EF-8EC7-44AC-B9A6-75CD56025AB0}"/>
              </a:ext>
            </a:extLst>
          </p:cNvPr>
          <p:cNvSpPr txBox="1"/>
          <p:nvPr/>
        </p:nvSpPr>
        <p:spPr>
          <a:xfrm rot="512763">
            <a:off x="6726754" y="1215395"/>
            <a:ext cx="2022798" cy="523220"/>
          </a:xfrm>
          <a:prstGeom prst="rect">
            <a:avLst/>
          </a:prstGeom>
          <a:noFill/>
        </p:spPr>
        <p:txBody>
          <a:bodyPr wrap="none" rtlCol="0">
            <a:spAutoFit/>
          </a:bodyPr>
          <a:lstStyle/>
          <a:p>
            <a:pPr algn="ctr"/>
            <a:r>
              <a:rPr lang="en-US" sz="1400" dirty="0"/>
              <a:t>What happens in case of</a:t>
            </a:r>
          </a:p>
          <a:p>
            <a:pPr algn="ctr"/>
            <a:r>
              <a:rPr lang="en-US" sz="1400" dirty="0"/>
              <a:t>server hardware </a:t>
            </a:r>
            <a:r>
              <a:rPr lang="en-US" sz="1400" b="1" dirty="0"/>
              <a:t>failure?</a:t>
            </a:r>
          </a:p>
        </p:txBody>
      </p:sp>
      <p:sp>
        <p:nvSpPr>
          <p:cNvPr id="60" name="TextBox 59">
            <a:extLst>
              <a:ext uri="{FF2B5EF4-FFF2-40B4-BE49-F238E27FC236}">
                <a16:creationId xmlns:a16="http://schemas.microsoft.com/office/drawing/2014/main" id="{A3C74BAD-C650-4BE4-AA2F-4676CF83F461}"/>
              </a:ext>
            </a:extLst>
          </p:cNvPr>
          <p:cNvSpPr txBox="1"/>
          <p:nvPr/>
        </p:nvSpPr>
        <p:spPr>
          <a:xfrm rot="512763">
            <a:off x="4013596" y="4552448"/>
            <a:ext cx="1248355" cy="523220"/>
          </a:xfrm>
          <a:prstGeom prst="rect">
            <a:avLst/>
          </a:prstGeom>
          <a:noFill/>
        </p:spPr>
        <p:txBody>
          <a:bodyPr wrap="none" rtlCol="0">
            <a:spAutoFit/>
          </a:bodyPr>
          <a:lstStyle/>
          <a:p>
            <a:pPr algn="ctr"/>
            <a:r>
              <a:rPr lang="en-US" sz="1400" dirty="0"/>
              <a:t>Who </a:t>
            </a:r>
            <a:r>
              <a:rPr lang="en-US" sz="1400" b="1" dirty="0"/>
              <a:t>monitors</a:t>
            </a:r>
          </a:p>
          <a:p>
            <a:pPr algn="ctr"/>
            <a:r>
              <a:rPr lang="en-US" sz="1400" dirty="0"/>
              <a:t>my </a:t>
            </a:r>
            <a:r>
              <a:rPr lang="en-US" sz="1400" b="1" dirty="0"/>
              <a:t>servers</a:t>
            </a:r>
            <a:r>
              <a:rPr lang="en-US" sz="1400" dirty="0"/>
              <a:t>?</a:t>
            </a:r>
            <a:endParaRPr lang="en-US" sz="1400" b="1" dirty="0"/>
          </a:p>
        </p:txBody>
      </p:sp>
      <p:sp>
        <p:nvSpPr>
          <p:cNvPr id="61" name="TextBox 60">
            <a:extLst>
              <a:ext uri="{FF2B5EF4-FFF2-40B4-BE49-F238E27FC236}">
                <a16:creationId xmlns:a16="http://schemas.microsoft.com/office/drawing/2014/main" id="{FD00DA3F-CECF-440D-8F7F-F567A7529309}"/>
              </a:ext>
            </a:extLst>
          </p:cNvPr>
          <p:cNvSpPr txBox="1"/>
          <p:nvPr/>
        </p:nvSpPr>
        <p:spPr>
          <a:xfrm rot="20512394">
            <a:off x="5603974" y="2131661"/>
            <a:ext cx="1248355" cy="523220"/>
          </a:xfrm>
          <a:prstGeom prst="rect">
            <a:avLst/>
          </a:prstGeom>
          <a:noFill/>
        </p:spPr>
        <p:txBody>
          <a:bodyPr wrap="none" rtlCol="0">
            <a:spAutoFit/>
          </a:bodyPr>
          <a:lstStyle/>
          <a:p>
            <a:pPr algn="ctr"/>
            <a:r>
              <a:rPr lang="en-US" sz="1400" dirty="0"/>
              <a:t>Who </a:t>
            </a:r>
            <a:r>
              <a:rPr lang="en-US" sz="1400" b="1" dirty="0"/>
              <a:t>monitors</a:t>
            </a:r>
          </a:p>
          <a:p>
            <a:pPr algn="ctr"/>
            <a:r>
              <a:rPr lang="en-US" sz="1400" dirty="0"/>
              <a:t>my </a:t>
            </a:r>
            <a:r>
              <a:rPr lang="en-US" sz="1400" b="1" dirty="0"/>
              <a:t>apps</a:t>
            </a:r>
            <a:r>
              <a:rPr lang="en-US" sz="1400" dirty="0"/>
              <a:t>?</a:t>
            </a:r>
            <a:endParaRPr lang="en-US" sz="1400" b="1" dirty="0"/>
          </a:p>
        </p:txBody>
      </p:sp>
      <p:sp>
        <p:nvSpPr>
          <p:cNvPr id="62" name="TextBox 61">
            <a:extLst>
              <a:ext uri="{FF2B5EF4-FFF2-40B4-BE49-F238E27FC236}">
                <a16:creationId xmlns:a16="http://schemas.microsoft.com/office/drawing/2014/main" id="{B721598A-E666-4DC3-9979-FD918E89955D}"/>
              </a:ext>
            </a:extLst>
          </p:cNvPr>
          <p:cNvSpPr txBox="1"/>
          <p:nvPr/>
        </p:nvSpPr>
        <p:spPr>
          <a:xfrm rot="512763">
            <a:off x="7532078" y="5099780"/>
            <a:ext cx="2022798" cy="523220"/>
          </a:xfrm>
          <a:prstGeom prst="rect">
            <a:avLst/>
          </a:prstGeom>
          <a:noFill/>
        </p:spPr>
        <p:txBody>
          <a:bodyPr wrap="none" rtlCol="0">
            <a:spAutoFit/>
          </a:bodyPr>
          <a:lstStyle/>
          <a:p>
            <a:pPr algn="ctr"/>
            <a:r>
              <a:rPr lang="en-US" sz="1400" dirty="0"/>
              <a:t>What happens in case of</a:t>
            </a:r>
          </a:p>
          <a:p>
            <a:pPr algn="ctr"/>
            <a:r>
              <a:rPr lang="en-US" sz="1400" dirty="0"/>
              <a:t>server hardware </a:t>
            </a:r>
            <a:r>
              <a:rPr lang="en-US" sz="1400" b="1" dirty="0"/>
              <a:t>failure?</a:t>
            </a:r>
          </a:p>
        </p:txBody>
      </p:sp>
      <p:sp>
        <p:nvSpPr>
          <p:cNvPr id="63" name="TextBox 62">
            <a:extLst>
              <a:ext uri="{FF2B5EF4-FFF2-40B4-BE49-F238E27FC236}">
                <a16:creationId xmlns:a16="http://schemas.microsoft.com/office/drawing/2014/main" id="{AE1C8307-3553-4E81-852F-BBD800C72F0E}"/>
              </a:ext>
            </a:extLst>
          </p:cNvPr>
          <p:cNvSpPr txBox="1"/>
          <p:nvPr/>
        </p:nvSpPr>
        <p:spPr>
          <a:xfrm rot="512763">
            <a:off x="1091150" y="4807056"/>
            <a:ext cx="1011046" cy="738664"/>
          </a:xfrm>
          <a:prstGeom prst="rect">
            <a:avLst/>
          </a:prstGeom>
          <a:noFill/>
        </p:spPr>
        <p:txBody>
          <a:bodyPr wrap="none" rtlCol="0">
            <a:spAutoFit/>
          </a:bodyPr>
          <a:lstStyle/>
          <a:p>
            <a:pPr algn="ctr"/>
            <a:r>
              <a:rPr lang="en-US" sz="1400" dirty="0"/>
              <a:t>How </a:t>
            </a:r>
            <a:r>
              <a:rPr lang="en-US" sz="1400" b="1" dirty="0"/>
              <a:t>many</a:t>
            </a:r>
            <a:r>
              <a:rPr lang="en-US" sz="1400" dirty="0"/>
              <a:t> </a:t>
            </a:r>
          </a:p>
          <a:p>
            <a:pPr algn="ctr"/>
            <a:r>
              <a:rPr lang="en-US" sz="1400" dirty="0"/>
              <a:t>servers</a:t>
            </a:r>
          </a:p>
          <a:p>
            <a:pPr algn="ctr"/>
            <a:r>
              <a:rPr lang="en-US" sz="1400" dirty="0"/>
              <a:t> do I need?</a:t>
            </a:r>
            <a:endParaRPr lang="en-US" sz="1400" b="1" dirty="0"/>
          </a:p>
        </p:txBody>
      </p:sp>
      <p:sp>
        <p:nvSpPr>
          <p:cNvPr id="64" name="TextBox 63">
            <a:extLst>
              <a:ext uri="{FF2B5EF4-FFF2-40B4-BE49-F238E27FC236}">
                <a16:creationId xmlns:a16="http://schemas.microsoft.com/office/drawing/2014/main" id="{FC574D98-5559-440B-8AC4-19AFDB5CD540}"/>
              </a:ext>
            </a:extLst>
          </p:cNvPr>
          <p:cNvSpPr txBox="1"/>
          <p:nvPr/>
        </p:nvSpPr>
        <p:spPr>
          <a:xfrm rot="20455318">
            <a:off x="3880181" y="1714922"/>
            <a:ext cx="1732141" cy="523220"/>
          </a:xfrm>
          <a:prstGeom prst="rect">
            <a:avLst/>
          </a:prstGeom>
          <a:noFill/>
        </p:spPr>
        <p:txBody>
          <a:bodyPr wrap="none" rtlCol="0">
            <a:spAutoFit/>
          </a:bodyPr>
          <a:lstStyle/>
          <a:p>
            <a:pPr algn="ctr"/>
            <a:r>
              <a:rPr lang="en-US" sz="1400" dirty="0"/>
              <a:t>How do I </a:t>
            </a:r>
            <a:r>
              <a:rPr lang="en-US" sz="1400" b="1" dirty="0"/>
              <a:t>deploy</a:t>
            </a:r>
            <a:r>
              <a:rPr lang="en-US" sz="1400" dirty="0"/>
              <a:t> new</a:t>
            </a:r>
          </a:p>
          <a:p>
            <a:pPr algn="ctr"/>
            <a:r>
              <a:rPr lang="en-US" sz="1400" dirty="0"/>
              <a:t> </a:t>
            </a:r>
            <a:r>
              <a:rPr lang="en-US" sz="1400" b="1" dirty="0"/>
              <a:t>code</a:t>
            </a:r>
            <a:r>
              <a:rPr lang="en-US" sz="1400" dirty="0"/>
              <a:t> to my </a:t>
            </a:r>
            <a:r>
              <a:rPr lang="en-US" sz="1400" b="1" dirty="0"/>
              <a:t>servers</a:t>
            </a:r>
            <a:r>
              <a:rPr lang="en-US" sz="1400" dirty="0"/>
              <a:t>?</a:t>
            </a:r>
            <a:endParaRPr lang="en-US" sz="1400" b="1" dirty="0"/>
          </a:p>
        </p:txBody>
      </p:sp>
      <p:sp>
        <p:nvSpPr>
          <p:cNvPr id="65" name="TextBox 64">
            <a:extLst>
              <a:ext uri="{FF2B5EF4-FFF2-40B4-BE49-F238E27FC236}">
                <a16:creationId xmlns:a16="http://schemas.microsoft.com/office/drawing/2014/main" id="{89493A82-B164-4F94-B24D-48F8C1CD51F6}"/>
              </a:ext>
            </a:extLst>
          </p:cNvPr>
          <p:cNvSpPr txBox="1"/>
          <p:nvPr/>
        </p:nvSpPr>
        <p:spPr>
          <a:xfrm rot="20455318">
            <a:off x="10190674" y="4576392"/>
            <a:ext cx="1402885" cy="523220"/>
          </a:xfrm>
          <a:prstGeom prst="rect">
            <a:avLst/>
          </a:prstGeom>
          <a:noFill/>
        </p:spPr>
        <p:txBody>
          <a:bodyPr wrap="none" rtlCol="0">
            <a:spAutoFit/>
          </a:bodyPr>
          <a:lstStyle/>
          <a:p>
            <a:pPr algn="ctr"/>
            <a:r>
              <a:rPr lang="en-US" sz="1400" dirty="0"/>
              <a:t>What </a:t>
            </a:r>
            <a:r>
              <a:rPr lang="en-US" sz="1400" b="1" dirty="0"/>
              <a:t>storage</a:t>
            </a:r>
            <a:r>
              <a:rPr lang="en-US" sz="1400" dirty="0"/>
              <a:t> do</a:t>
            </a:r>
          </a:p>
          <a:p>
            <a:pPr algn="ctr"/>
            <a:r>
              <a:rPr lang="en-US" sz="1400" dirty="0"/>
              <a:t> I need to use?</a:t>
            </a:r>
            <a:endParaRPr lang="en-US" sz="1400" b="1" dirty="0"/>
          </a:p>
        </p:txBody>
      </p:sp>
      <p:sp>
        <p:nvSpPr>
          <p:cNvPr id="67" name="TextBox 66">
            <a:extLst>
              <a:ext uri="{FF2B5EF4-FFF2-40B4-BE49-F238E27FC236}">
                <a16:creationId xmlns:a16="http://schemas.microsoft.com/office/drawing/2014/main" id="{6EB3278B-4BAA-47CF-9E7B-C7C38368EA29}"/>
              </a:ext>
            </a:extLst>
          </p:cNvPr>
          <p:cNvSpPr txBox="1"/>
          <p:nvPr/>
        </p:nvSpPr>
        <p:spPr>
          <a:xfrm rot="512763">
            <a:off x="6611370" y="4135981"/>
            <a:ext cx="2253566" cy="523220"/>
          </a:xfrm>
          <a:prstGeom prst="rect">
            <a:avLst/>
          </a:prstGeom>
          <a:noFill/>
        </p:spPr>
        <p:txBody>
          <a:bodyPr wrap="none" rtlCol="0">
            <a:spAutoFit/>
          </a:bodyPr>
          <a:lstStyle/>
          <a:p>
            <a:pPr algn="ctr"/>
            <a:r>
              <a:rPr lang="en-US" sz="1400" dirty="0"/>
              <a:t>How do I keep the </a:t>
            </a:r>
            <a:r>
              <a:rPr lang="en-US" sz="1400" b="1" dirty="0"/>
              <a:t>operating</a:t>
            </a:r>
          </a:p>
          <a:p>
            <a:pPr algn="ctr"/>
            <a:r>
              <a:rPr lang="en-US" sz="1400" b="1" dirty="0"/>
              <a:t>system</a:t>
            </a:r>
            <a:r>
              <a:rPr lang="en-US" sz="1400" dirty="0"/>
              <a:t> up to date?</a:t>
            </a:r>
          </a:p>
        </p:txBody>
      </p:sp>
      <p:sp>
        <p:nvSpPr>
          <p:cNvPr id="69" name="TextBox 68">
            <a:extLst>
              <a:ext uri="{FF2B5EF4-FFF2-40B4-BE49-F238E27FC236}">
                <a16:creationId xmlns:a16="http://schemas.microsoft.com/office/drawing/2014/main" id="{632F3BF1-0D6F-4F7A-B6ED-4EEC47B1161E}"/>
              </a:ext>
            </a:extLst>
          </p:cNvPr>
          <p:cNvSpPr txBox="1"/>
          <p:nvPr/>
        </p:nvSpPr>
        <p:spPr>
          <a:xfrm rot="20736026">
            <a:off x="9797401" y="5401208"/>
            <a:ext cx="1806457" cy="523220"/>
          </a:xfrm>
          <a:prstGeom prst="rect">
            <a:avLst/>
          </a:prstGeom>
          <a:noFill/>
        </p:spPr>
        <p:txBody>
          <a:bodyPr wrap="none" rtlCol="0">
            <a:spAutoFit/>
          </a:bodyPr>
          <a:lstStyle/>
          <a:p>
            <a:pPr algn="ctr"/>
            <a:r>
              <a:rPr lang="en-US" sz="1400" dirty="0"/>
              <a:t>How can I dynamically</a:t>
            </a:r>
          </a:p>
          <a:p>
            <a:pPr algn="ctr"/>
            <a:r>
              <a:rPr lang="en-US" sz="1400" dirty="0"/>
              <a:t>configure my app?</a:t>
            </a:r>
          </a:p>
        </p:txBody>
      </p:sp>
      <p:sp>
        <p:nvSpPr>
          <p:cNvPr id="70" name="TextBox 69">
            <a:extLst>
              <a:ext uri="{FF2B5EF4-FFF2-40B4-BE49-F238E27FC236}">
                <a16:creationId xmlns:a16="http://schemas.microsoft.com/office/drawing/2014/main" id="{53471CCE-CFC3-4AD9-B1E5-20BEE3B4F1CA}"/>
              </a:ext>
            </a:extLst>
          </p:cNvPr>
          <p:cNvSpPr txBox="1"/>
          <p:nvPr/>
        </p:nvSpPr>
        <p:spPr>
          <a:xfrm>
            <a:off x="6241737" y="5753435"/>
            <a:ext cx="1567032" cy="523220"/>
          </a:xfrm>
          <a:prstGeom prst="rect">
            <a:avLst/>
          </a:prstGeom>
          <a:noFill/>
        </p:spPr>
        <p:txBody>
          <a:bodyPr wrap="none" rtlCol="0">
            <a:spAutoFit/>
          </a:bodyPr>
          <a:lstStyle/>
          <a:p>
            <a:pPr algn="ctr"/>
            <a:r>
              <a:rPr lang="en-US" sz="1400" dirty="0"/>
              <a:t>How often should I</a:t>
            </a:r>
          </a:p>
          <a:p>
            <a:pPr algn="ctr"/>
            <a:r>
              <a:rPr lang="en-US" sz="1400" b="1" dirty="0"/>
              <a:t>patch</a:t>
            </a:r>
            <a:r>
              <a:rPr lang="en-US" sz="1400" dirty="0"/>
              <a:t> my </a:t>
            </a:r>
            <a:r>
              <a:rPr lang="en-US" sz="1400" b="1" dirty="0"/>
              <a:t>severs?</a:t>
            </a:r>
            <a:endParaRPr lang="en-US" sz="1400" dirty="0"/>
          </a:p>
        </p:txBody>
      </p:sp>
      <p:sp>
        <p:nvSpPr>
          <p:cNvPr id="71" name="TextBox 70">
            <a:extLst>
              <a:ext uri="{FF2B5EF4-FFF2-40B4-BE49-F238E27FC236}">
                <a16:creationId xmlns:a16="http://schemas.microsoft.com/office/drawing/2014/main" id="{E7CD2ACC-A40F-4FE4-B7BD-6016814DE996}"/>
              </a:ext>
            </a:extLst>
          </p:cNvPr>
          <p:cNvSpPr txBox="1"/>
          <p:nvPr/>
        </p:nvSpPr>
        <p:spPr>
          <a:xfrm rot="20540013">
            <a:off x="3665018" y="5481872"/>
            <a:ext cx="1431802" cy="307777"/>
          </a:xfrm>
          <a:prstGeom prst="rect">
            <a:avLst/>
          </a:prstGeom>
          <a:noFill/>
        </p:spPr>
        <p:txBody>
          <a:bodyPr wrap="none" rtlCol="0">
            <a:spAutoFit/>
          </a:bodyPr>
          <a:lstStyle/>
          <a:p>
            <a:pPr algn="ctr"/>
            <a:r>
              <a:rPr lang="en-US" sz="1400" dirty="0"/>
              <a:t>Do I need a </a:t>
            </a:r>
            <a:r>
              <a:rPr lang="en-US" sz="1400" b="1" dirty="0"/>
              <a:t>UPS</a:t>
            </a:r>
            <a:r>
              <a:rPr lang="en-US" sz="1400" dirty="0"/>
              <a:t>?</a:t>
            </a:r>
          </a:p>
        </p:txBody>
      </p:sp>
      <p:sp>
        <p:nvSpPr>
          <p:cNvPr id="72" name="TextBox 71">
            <a:extLst>
              <a:ext uri="{FF2B5EF4-FFF2-40B4-BE49-F238E27FC236}">
                <a16:creationId xmlns:a16="http://schemas.microsoft.com/office/drawing/2014/main" id="{D17E04C9-9F4E-4B44-90AE-1E5233D04661}"/>
              </a:ext>
            </a:extLst>
          </p:cNvPr>
          <p:cNvSpPr txBox="1"/>
          <p:nvPr/>
        </p:nvSpPr>
        <p:spPr>
          <a:xfrm>
            <a:off x="1386567" y="5770394"/>
            <a:ext cx="1944314" cy="523220"/>
          </a:xfrm>
          <a:prstGeom prst="rect">
            <a:avLst/>
          </a:prstGeom>
          <a:noFill/>
        </p:spPr>
        <p:txBody>
          <a:bodyPr wrap="none" rtlCol="0">
            <a:spAutoFit/>
          </a:bodyPr>
          <a:lstStyle/>
          <a:p>
            <a:pPr algn="ctr"/>
            <a:r>
              <a:rPr lang="en-US" sz="1400" dirty="0"/>
              <a:t>It takes how long to</a:t>
            </a:r>
          </a:p>
          <a:p>
            <a:pPr algn="ctr"/>
            <a:r>
              <a:rPr lang="en-US" sz="1400" b="1" dirty="0"/>
              <a:t>provision</a:t>
            </a:r>
            <a:r>
              <a:rPr lang="en-US" sz="1400" dirty="0"/>
              <a:t> a new </a:t>
            </a:r>
            <a:r>
              <a:rPr lang="en-US" sz="1400" b="1" dirty="0"/>
              <a:t>server?</a:t>
            </a:r>
            <a:endParaRPr lang="en-US" sz="1400" dirty="0"/>
          </a:p>
        </p:txBody>
      </p:sp>
      <p:sp>
        <p:nvSpPr>
          <p:cNvPr id="73" name="TextBox 72">
            <a:extLst>
              <a:ext uri="{FF2B5EF4-FFF2-40B4-BE49-F238E27FC236}">
                <a16:creationId xmlns:a16="http://schemas.microsoft.com/office/drawing/2014/main" id="{21247DFC-8EE6-4C62-95B2-72F232484B83}"/>
              </a:ext>
            </a:extLst>
          </p:cNvPr>
          <p:cNvSpPr txBox="1"/>
          <p:nvPr/>
        </p:nvSpPr>
        <p:spPr>
          <a:xfrm>
            <a:off x="3483966" y="2815929"/>
            <a:ext cx="1887312" cy="523220"/>
          </a:xfrm>
          <a:prstGeom prst="rect">
            <a:avLst/>
          </a:prstGeom>
          <a:noFill/>
        </p:spPr>
        <p:txBody>
          <a:bodyPr wrap="none" rtlCol="0">
            <a:spAutoFit/>
          </a:bodyPr>
          <a:lstStyle/>
          <a:p>
            <a:pPr algn="ctr"/>
            <a:r>
              <a:rPr lang="en-US" sz="1400" dirty="0"/>
              <a:t>Which packages should</a:t>
            </a:r>
          </a:p>
          <a:p>
            <a:pPr algn="ctr"/>
            <a:r>
              <a:rPr lang="en-US" sz="1400" dirty="0"/>
              <a:t>be on my </a:t>
            </a:r>
            <a:r>
              <a:rPr lang="en-US" sz="1400" b="1" dirty="0"/>
              <a:t>server</a:t>
            </a:r>
            <a:r>
              <a:rPr lang="en-US" sz="1400" dirty="0"/>
              <a:t>?</a:t>
            </a:r>
          </a:p>
        </p:txBody>
      </p:sp>
    </p:spTree>
    <p:extLst>
      <p:ext uri="{BB962C8B-B14F-4D97-AF65-F5344CB8AC3E}">
        <p14:creationId xmlns:p14="http://schemas.microsoft.com/office/powerpoint/2010/main" val="360117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8"/>
                                        </p:tgtEl>
                                        <p:attrNameLst>
                                          <p:attrName>style.visibility</p:attrName>
                                        </p:attrNameLst>
                                      </p:cBhvr>
                                      <p:to>
                                        <p:strVal val="visible"/>
                                      </p:to>
                                    </p:set>
                                    <p:animEffect transition="in" filter="fade">
                                      <p:cBhvr>
                                        <p:cTn id="7" dur="500"/>
                                        <p:tgtEl>
                                          <p:spTgt spid="51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left)">
                                      <p:cBhvr>
                                        <p:cTn id="27" dur="500"/>
                                        <p:tgtEl>
                                          <p:spTgt spid="42"/>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wipe(left)">
                                      <p:cBhvr>
                                        <p:cTn id="30" dur="500"/>
                                        <p:tgtEl>
                                          <p:spTgt spid="5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wipe(left)">
                                      <p:cBhvr>
                                        <p:cTn id="35" dur="500"/>
                                        <p:tgtEl>
                                          <p:spTgt spid="54"/>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wipe(left)">
                                      <p:cBhvr>
                                        <p:cTn id="38" dur="500"/>
                                        <p:tgtEl>
                                          <p:spTgt spid="5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58"/>
                                        </p:tgtEl>
                                        <p:attrNameLst>
                                          <p:attrName>style.visibility</p:attrName>
                                        </p:attrNameLst>
                                      </p:cBhvr>
                                      <p:to>
                                        <p:strVal val="visible"/>
                                      </p:to>
                                    </p:set>
                                    <p:animEffect transition="in" filter="wipe(left)">
                                      <p:cBhvr>
                                        <p:cTn id="43" dur="500"/>
                                        <p:tgtEl>
                                          <p:spTgt spid="58"/>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left)">
                                      <p:cBhvr>
                                        <p:cTn id="46" dur="500"/>
                                        <p:tgtEl>
                                          <p:spTgt spid="57"/>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wipe(left)">
                                      <p:cBhvr>
                                        <p:cTn id="49" dur="500"/>
                                        <p:tgtEl>
                                          <p:spTgt spid="56"/>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wipe(left)">
                                      <p:cBhvr>
                                        <p:cTn id="52" dur="500"/>
                                        <p:tgtEl>
                                          <p:spTgt spid="55"/>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wipe(left)">
                                      <p:cBhvr>
                                        <p:cTn id="55" dur="500"/>
                                        <p:tgtEl>
                                          <p:spTgt spid="6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61"/>
                                        </p:tgtEl>
                                        <p:attrNameLst>
                                          <p:attrName>style.visibility</p:attrName>
                                        </p:attrNameLst>
                                      </p:cBhvr>
                                      <p:to>
                                        <p:strVal val="visible"/>
                                      </p:to>
                                    </p:set>
                                    <p:animEffect transition="in" filter="wipe(left)">
                                      <p:cBhvr>
                                        <p:cTn id="60" dur="500"/>
                                        <p:tgtEl>
                                          <p:spTgt spid="61"/>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59"/>
                                        </p:tgtEl>
                                        <p:attrNameLst>
                                          <p:attrName>style.visibility</p:attrName>
                                        </p:attrNameLst>
                                      </p:cBhvr>
                                      <p:to>
                                        <p:strVal val="visible"/>
                                      </p:to>
                                    </p:set>
                                    <p:animEffect transition="in" filter="wipe(left)">
                                      <p:cBhvr>
                                        <p:cTn id="63" dur="500"/>
                                        <p:tgtEl>
                                          <p:spTgt spid="59"/>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60"/>
                                        </p:tgtEl>
                                        <p:attrNameLst>
                                          <p:attrName>style.visibility</p:attrName>
                                        </p:attrNameLst>
                                      </p:cBhvr>
                                      <p:to>
                                        <p:strVal val="visible"/>
                                      </p:to>
                                    </p:set>
                                    <p:animEffect transition="in" filter="wipe(left)">
                                      <p:cBhvr>
                                        <p:cTn id="66" dur="500"/>
                                        <p:tgtEl>
                                          <p:spTgt spid="60"/>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wipe(left)">
                                      <p:cBhvr>
                                        <p:cTn id="69" dur="500"/>
                                        <p:tgtEl>
                                          <p:spTgt spid="6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64"/>
                                        </p:tgtEl>
                                        <p:attrNameLst>
                                          <p:attrName>style.visibility</p:attrName>
                                        </p:attrNameLst>
                                      </p:cBhvr>
                                      <p:to>
                                        <p:strVal val="visible"/>
                                      </p:to>
                                    </p:set>
                                    <p:animEffect transition="in" filter="wipe(left)">
                                      <p:cBhvr>
                                        <p:cTn id="74" dur="500"/>
                                        <p:tgtEl>
                                          <p:spTgt spid="64"/>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65"/>
                                        </p:tgtEl>
                                        <p:attrNameLst>
                                          <p:attrName>style.visibility</p:attrName>
                                        </p:attrNameLst>
                                      </p:cBhvr>
                                      <p:to>
                                        <p:strVal val="visible"/>
                                      </p:to>
                                    </p:set>
                                    <p:animEffect transition="in" filter="wipe(left)">
                                      <p:cBhvr>
                                        <p:cTn id="77" dur="500"/>
                                        <p:tgtEl>
                                          <p:spTgt spid="65"/>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69"/>
                                        </p:tgtEl>
                                        <p:attrNameLst>
                                          <p:attrName>style.visibility</p:attrName>
                                        </p:attrNameLst>
                                      </p:cBhvr>
                                      <p:to>
                                        <p:strVal val="visible"/>
                                      </p:to>
                                    </p:set>
                                    <p:animEffect transition="in" filter="wipe(left)">
                                      <p:cBhvr>
                                        <p:cTn id="80" dur="500"/>
                                        <p:tgtEl>
                                          <p:spTgt spid="69"/>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70"/>
                                        </p:tgtEl>
                                        <p:attrNameLst>
                                          <p:attrName>style.visibility</p:attrName>
                                        </p:attrNameLst>
                                      </p:cBhvr>
                                      <p:to>
                                        <p:strVal val="visible"/>
                                      </p:to>
                                    </p:set>
                                    <p:animEffect transition="in" filter="wipe(left)">
                                      <p:cBhvr>
                                        <p:cTn id="83" dur="500"/>
                                        <p:tgtEl>
                                          <p:spTgt spid="70"/>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71"/>
                                        </p:tgtEl>
                                        <p:attrNameLst>
                                          <p:attrName>style.visibility</p:attrName>
                                        </p:attrNameLst>
                                      </p:cBhvr>
                                      <p:to>
                                        <p:strVal val="visible"/>
                                      </p:to>
                                    </p:set>
                                    <p:animEffect transition="in" filter="wipe(left)">
                                      <p:cBhvr>
                                        <p:cTn id="86" dur="500"/>
                                        <p:tgtEl>
                                          <p:spTgt spid="71"/>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72"/>
                                        </p:tgtEl>
                                        <p:attrNameLst>
                                          <p:attrName>style.visibility</p:attrName>
                                        </p:attrNameLst>
                                      </p:cBhvr>
                                      <p:to>
                                        <p:strVal val="visible"/>
                                      </p:to>
                                    </p:set>
                                    <p:animEffect transition="in" filter="wipe(left)">
                                      <p:cBhvr>
                                        <p:cTn id="89" dur="500"/>
                                        <p:tgtEl>
                                          <p:spTgt spid="72"/>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67"/>
                                        </p:tgtEl>
                                        <p:attrNameLst>
                                          <p:attrName>style.visibility</p:attrName>
                                        </p:attrNameLst>
                                      </p:cBhvr>
                                      <p:to>
                                        <p:strVal val="visible"/>
                                      </p:to>
                                    </p:set>
                                    <p:animEffect transition="in" filter="wipe(left)">
                                      <p:cBhvr>
                                        <p:cTn id="92" dur="500"/>
                                        <p:tgtEl>
                                          <p:spTgt spid="67"/>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73"/>
                                        </p:tgtEl>
                                        <p:attrNameLst>
                                          <p:attrName>style.visibility</p:attrName>
                                        </p:attrNameLst>
                                      </p:cBhvr>
                                      <p:to>
                                        <p:strVal val="visible"/>
                                      </p:to>
                                    </p:set>
                                    <p:animEffect transition="in" filter="wipe(left)">
                                      <p:cBhvr>
                                        <p:cTn id="95"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52" grpId="0"/>
      <p:bldP spid="53" grpId="0"/>
      <p:bldP spid="54" grpId="0"/>
      <p:bldP spid="55" grpId="0"/>
      <p:bldP spid="56" grpId="0"/>
      <p:bldP spid="57" grpId="0"/>
      <p:bldP spid="58" grpId="0"/>
      <p:bldP spid="59" grpId="0"/>
      <p:bldP spid="60" grpId="0"/>
      <p:bldP spid="61" grpId="0"/>
      <p:bldP spid="62" grpId="0"/>
      <p:bldP spid="63" grpId="0"/>
      <p:bldP spid="64" grpId="0"/>
      <p:bldP spid="65" grpId="0"/>
      <p:bldP spid="67" grpId="0"/>
      <p:bldP spid="69" grpId="0"/>
      <p:bldP spid="70" grpId="0"/>
      <p:bldP spid="71" grpId="0"/>
      <p:bldP spid="72" grpId="0"/>
      <p:bldP spid="73"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94922-1870-4FEF-8AE5-8EB0BC5B7220}"/>
              </a:ext>
            </a:extLst>
          </p:cNvPr>
          <p:cNvSpPr>
            <a:spLocks noGrp="1"/>
          </p:cNvSpPr>
          <p:nvPr>
            <p:ph type="title"/>
          </p:nvPr>
        </p:nvSpPr>
        <p:spPr/>
        <p:txBody>
          <a:bodyPr>
            <a:normAutofit fontScale="90000"/>
          </a:bodyPr>
          <a:lstStyle/>
          <a:p>
            <a:r>
              <a:rPr lang="en-US" dirty="0"/>
              <a:t>The evolution of application platforms</a:t>
            </a:r>
          </a:p>
        </p:txBody>
      </p:sp>
      <p:sp>
        <p:nvSpPr>
          <p:cNvPr id="38" name="TextBox 37">
            <a:extLst>
              <a:ext uri="{FF2B5EF4-FFF2-40B4-BE49-F238E27FC236}">
                <a16:creationId xmlns:a16="http://schemas.microsoft.com/office/drawing/2014/main" id="{454AAE3E-8C40-4619-AEA4-ACDDE41743A7}"/>
              </a:ext>
            </a:extLst>
          </p:cNvPr>
          <p:cNvSpPr txBox="1"/>
          <p:nvPr/>
        </p:nvSpPr>
        <p:spPr>
          <a:xfrm>
            <a:off x="295656" y="923544"/>
            <a:ext cx="1764714" cy="369332"/>
          </a:xfrm>
          <a:prstGeom prst="rect">
            <a:avLst/>
          </a:prstGeom>
          <a:noFill/>
        </p:spPr>
        <p:txBody>
          <a:bodyPr wrap="none" rtlCol="0">
            <a:spAutoFit/>
          </a:bodyPr>
          <a:lstStyle/>
          <a:p>
            <a:r>
              <a:rPr lang="en-US" dirty="0">
                <a:latin typeface="Kamerik205 8" panose="020B0803030600020004" pitchFamily="34" charset="0"/>
              </a:rPr>
              <a:t>On-Premises</a:t>
            </a:r>
          </a:p>
        </p:txBody>
      </p:sp>
      <p:sp>
        <p:nvSpPr>
          <p:cNvPr id="42" name="TextBox 41">
            <a:extLst>
              <a:ext uri="{FF2B5EF4-FFF2-40B4-BE49-F238E27FC236}">
                <a16:creationId xmlns:a16="http://schemas.microsoft.com/office/drawing/2014/main" id="{3E12CE36-8667-440D-8CE0-084BAEA8F30E}"/>
              </a:ext>
            </a:extLst>
          </p:cNvPr>
          <p:cNvSpPr txBox="1"/>
          <p:nvPr/>
        </p:nvSpPr>
        <p:spPr>
          <a:xfrm rot="19838304">
            <a:off x="200417" y="1722295"/>
            <a:ext cx="1754648" cy="523220"/>
          </a:xfrm>
          <a:prstGeom prst="rect">
            <a:avLst/>
          </a:prstGeom>
          <a:noFill/>
        </p:spPr>
        <p:txBody>
          <a:bodyPr wrap="none" rtlCol="0">
            <a:spAutoFit/>
          </a:bodyPr>
          <a:lstStyle/>
          <a:p>
            <a:r>
              <a:rPr lang="en-US" sz="1400" dirty="0"/>
              <a:t>What media should I</a:t>
            </a:r>
          </a:p>
          <a:p>
            <a:r>
              <a:rPr lang="en-US" sz="1400" dirty="0"/>
              <a:t>use to keep </a:t>
            </a:r>
            <a:r>
              <a:rPr lang="en-US" sz="1400" b="1" dirty="0"/>
              <a:t>backups?</a:t>
            </a:r>
            <a:endParaRPr lang="en-US" sz="1400" dirty="0"/>
          </a:p>
        </p:txBody>
      </p:sp>
      <p:sp>
        <p:nvSpPr>
          <p:cNvPr id="52" name="TextBox 51">
            <a:extLst>
              <a:ext uri="{FF2B5EF4-FFF2-40B4-BE49-F238E27FC236}">
                <a16:creationId xmlns:a16="http://schemas.microsoft.com/office/drawing/2014/main" id="{D0B1FF12-B381-4447-BEF5-16FDD3128C5A}"/>
              </a:ext>
            </a:extLst>
          </p:cNvPr>
          <p:cNvSpPr txBox="1"/>
          <p:nvPr/>
        </p:nvSpPr>
        <p:spPr>
          <a:xfrm rot="20615167">
            <a:off x="8777239" y="2289410"/>
            <a:ext cx="1610569" cy="523220"/>
          </a:xfrm>
          <a:prstGeom prst="rect">
            <a:avLst/>
          </a:prstGeom>
          <a:noFill/>
        </p:spPr>
        <p:txBody>
          <a:bodyPr wrap="none" rtlCol="0">
            <a:spAutoFit/>
          </a:bodyPr>
          <a:lstStyle/>
          <a:p>
            <a:r>
              <a:rPr lang="en-US" sz="1400" dirty="0"/>
              <a:t>How often should I</a:t>
            </a:r>
          </a:p>
          <a:p>
            <a:r>
              <a:rPr lang="en-US" sz="1400" dirty="0"/>
              <a:t> </a:t>
            </a:r>
            <a:r>
              <a:rPr lang="en-US" sz="1400" b="1" dirty="0"/>
              <a:t>backup</a:t>
            </a:r>
            <a:r>
              <a:rPr lang="en-US" sz="1400" dirty="0"/>
              <a:t> my </a:t>
            </a:r>
            <a:r>
              <a:rPr lang="en-US" sz="1400" b="1" dirty="0"/>
              <a:t>server?</a:t>
            </a:r>
            <a:endParaRPr lang="en-US" sz="1400" dirty="0"/>
          </a:p>
        </p:txBody>
      </p:sp>
      <p:sp>
        <p:nvSpPr>
          <p:cNvPr id="53" name="TextBox 52">
            <a:extLst>
              <a:ext uri="{FF2B5EF4-FFF2-40B4-BE49-F238E27FC236}">
                <a16:creationId xmlns:a16="http://schemas.microsoft.com/office/drawing/2014/main" id="{F8D61FFE-9C99-4EBF-BB1F-2B86FC93F736}"/>
              </a:ext>
            </a:extLst>
          </p:cNvPr>
          <p:cNvSpPr txBox="1"/>
          <p:nvPr/>
        </p:nvSpPr>
        <p:spPr>
          <a:xfrm rot="1269504">
            <a:off x="9932571" y="2981362"/>
            <a:ext cx="1541704" cy="523220"/>
          </a:xfrm>
          <a:prstGeom prst="rect">
            <a:avLst/>
          </a:prstGeom>
          <a:noFill/>
        </p:spPr>
        <p:txBody>
          <a:bodyPr wrap="none" rtlCol="0">
            <a:spAutoFit/>
          </a:bodyPr>
          <a:lstStyle/>
          <a:p>
            <a:pPr algn="ctr"/>
            <a:r>
              <a:rPr lang="en-US" sz="1400" dirty="0"/>
              <a:t>Are my </a:t>
            </a:r>
            <a:r>
              <a:rPr lang="en-US" sz="1400" b="1" dirty="0"/>
              <a:t>servers</a:t>
            </a:r>
            <a:r>
              <a:rPr lang="en-US" sz="1400" dirty="0"/>
              <a:t> in</a:t>
            </a:r>
          </a:p>
          <a:p>
            <a:pPr algn="ctr"/>
            <a:r>
              <a:rPr lang="en-US" sz="1400" dirty="0"/>
              <a:t> a </a:t>
            </a:r>
            <a:r>
              <a:rPr lang="en-US" sz="1400" b="1" dirty="0"/>
              <a:t>secure</a:t>
            </a:r>
            <a:r>
              <a:rPr lang="en-US" sz="1400" dirty="0"/>
              <a:t> location?</a:t>
            </a:r>
          </a:p>
        </p:txBody>
      </p:sp>
      <p:sp>
        <p:nvSpPr>
          <p:cNvPr id="54" name="TextBox 53">
            <a:extLst>
              <a:ext uri="{FF2B5EF4-FFF2-40B4-BE49-F238E27FC236}">
                <a16:creationId xmlns:a16="http://schemas.microsoft.com/office/drawing/2014/main" id="{6101C042-9C96-49AF-A0CC-01C39C685D8B}"/>
              </a:ext>
            </a:extLst>
          </p:cNvPr>
          <p:cNvSpPr txBox="1"/>
          <p:nvPr/>
        </p:nvSpPr>
        <p:spPr>
          <a:xfrm>
            <a:off x="2329127" y="4452755"/>
            <a:ext cx="1612173" cy="523220"/>
          </a:xfrm>
          <a:prstGeom prst="rect">
            <a:avLst/>
          </a:prstGeom>
          <a:noFill/>
        </p:spPr>
        <p:txBody>
          <a:bodyPr wrap="none" rtlCol="0">
            <a:spAutoFit/>
          </a:bodyPr>
          <a:lstStyle/>
          <a:p>
            <a:pPr algn="ctr"/>
            <a:r>
              <a:rPr lang="en-US" sz="1400" dirty="0"/>
              <a:t>Who has </a:t>
            </a:r>
            <a:r>
              <a:rPr lang="en-US" sz="1400" b="1" dirty="0"/>
              <a:t>physical</a:t>
            </a:r>
          </a:p>
          <a:p>
            <a:pPr algn="ctr"/>
            <a:r>
              <a:rPr lang="en-US" sz="1400" dirty="0"/>
              <a:t>access my </a:t>
            </a:r>
            <a:r>
              <a:rPr lang="en-US" sz="1400" b="1" dirty="0"/>
              <a:t>servers?</a:t>
            </a:r>
            <a:endParaRPr lang="en-US" sz="1400" dirty="0"/>
          </a:p>
        </p:txBody>
      </p:sp>
      <p:sp>
        <p:nvSpPr>
          <p:cNvPr id="55" name="TextBox 54">
            <a:extLst>
              <a:ext uri="{FF2B5EF4-FFF2-40B4-BE49-F238E27FC236}">
                <a16:creationId xmlns:a16="http://schemas.microsoft.com/office/drawing/2014/main" id="{A3F88DD5-02A4-42D5-9880-BD40EA2BC95B}"/>
              </a:ext>
            </a:extLst>
          </p:cNvPr>
          <p:cNvSpPr txBox="1"/>
          <p:nvPr/>
        </p:nvSpPr>
        <p:spPr>
          <a:xfrm>
            <a:off x="1882228" y="1831009"/>
            <a:ext cx="1665007" cy="523220"/>
          </a:xfrm>
          <a:prstGeom prst="rect">
            <a:avLst/>
          </a:prstGeom>
          <a:noFill/>
        </p:spPr>
        <p:txBody>
          <a:bodyPr wrap="none" rtlCol="0">
            <a:spAutoFit/>
          </a:bodyPr>
          <a:lstStyle/>
          <a:p>
            <a:pPr algn="ctr"/>
            <a:r>
              <a:rPr lang="en-US" sz="1400" dirty="0"/>
              <a:t>What </a:t>
            </a:r>
            <a:r>
              <a:rPr lang="en-US" sz="1400" b="1" dirty="0"/>
              <a:t>size</a:t>
            </a:r>
            <a:r>
              <a:rPr lang="en-US" sz="1400" dirty="0"/>
              <a:t> of </a:t>
            </a:r>
            <a:r>
              <a:rPr lang="en-US" sz="1400" b="1" dirty="0"/>
              <a:t>servers</a:t>
            </a:r>
          </a:p>
          <a:p>
            <a:pPr algn="ctr"/>
            <a:r>
              <a:rPr lang="en-US" sz="1400" dirty="0"/>
              <a:t>should I </a:t>
            </a:r>
            <a:r>
              <a:rPr lang="en-US" sz="1400" b="1" dirty="0"/>
              <a:t>buy</a:t>
            </a:r>
            <a:r>
              <a:rPr lang="en-US" sz="1400" dirty="0"/>
              <a:t>?</a:t>
            </a:r>
          </a:p>
        </p:txBody>
      </p:sp>
      <p:sp>
        <p:nvSpPr>
          <p:cNvPr id="56" name="TextBox 55">
            <a:extLst>
              <a:ext uri="{FF2B5EF4-FFF2-40B4-BE49-F238E27FC236}">
                <a16:creationId xmlns:a16="http://schemas.microsoft.com/office/drawing/2014/main" id="{EA12C720-C8A3-47A9-8B08-FA9322727A51}"/>
              </a:ext>
            </a:extLst>
          </p:cNvPr>
          <p:cNvSpPr txBox="1"/>
          <p:nvPr/>
        </p:nvSpPr>
        <p:spPr>
          <a:xfrm rot="20758428">
            <a:off x="826513" y="2839064"/>
            <a:ext cx="1968680" cy="307777"/>
          </a:xfrm>
          <a:prstGeom prst="rect">
            <a:avLst/>
          </a:prstGeom>
          <a:noFill/>
        </p:spPr>
        <p:txBody>
          <a:bodyPr wrap="none" rtlCol="0">
            <a:spAutoFit/>
          </a:bodyPr>
          <a:lstStyle/>
          <a:p>
            <a:pPr algn="ctr"/>
            <a:r>
              <a:rPr lang="en-US" sz="1400" dirty="0"/>
              <a:t>How can I </a:t>
            </a:r>
            <a:r>
              <a:rPr lang="en-US" sz="1400" b="1" dirty="0"/>
              <a:t>scale</a:t>
            </a:r>
            <a:r>
              <a:rPr lang="en-US" sz="1400" dirty="0"/>
              <a:t> my app?</a:t>
            </a:r>
          </a:p>
        </p:txBody>
      </p:sp>
      <p:sp>
        <p:nvSpPr>
          <p:cNvPr id="57" name="TextBox 56">
            <a:extLst>
              <a:ext uri="{FF2B5EF4-FFF2-40B4-BE49-F238E27FC236}">
                <a16:creationId xmlns:a16="http://schemas.microsoft.com/office/drawing/2014/main" id="{CDB3B985-8F78-4FA1-8078-1683F70AEA65}"/>
              </a:ext>
            </a:extLst>
          </p:cNvPr>
          <p:cNvSpPr txBox="1"/>
          <p:nvPr/>
        </p:nvSpPr>
        <p:spPr>
          <a:xfrm rot="20758428">
            <a:off x="332229" y="3975502"/>
            <a:ext cx="1799916" cy="523220"/>
          </a:xfrm>
          <a:prstGeom prst="rect">
            <a:avLst/>
          </a:prstGeom>
          <a:noFill/>
        </p:spPr>
        <p:txBody>
          <a:bodyPr wrap="none" rtlCol="0">
            <a:spAutoFit/>
          </a:bodyPr>
          <a:lstStyle/>
          <a:p>
            <a:pPr algn="ctr"/>
            <a:r>
              <a:rPr lang="en-US" sz="1400" dirty="0"/>
              <a:t>Do I need a secondary</a:t>
            </a:r>
          </a:p>
          <a:p>
            <a:pPr algn="ctr"/>
            <a:r>
              <a:rPr lang="en-US" sz="1400" b="1" dirty="0"/>
              <a:t>Network connection?</a:t>
            </a:r>
          </a:p>
        </p:txBody>
      </p:sp>
      <p:sp>
        <p:nvSpPr>
          <p:cNvPr id="58" name="TextBox 57">
            <a:extLst>
              <a:ext uri="{FF2B5EF4-FFF2-40B4-BE49-F238E27FC236}">
                <a16:creationId xmlns:a16="http://schemas.microsoft.com/office/drawing/2014/main" id="{E1BD4DE7-9FCA-4207-BCC6-773574737700}"/>
              </a:ext>
            </a:extLst>
          </p:cNvPr>
          <p:cNvSpPr txBox="1"/>
          <p:nvPr/>
        </p:nvSpPr>
        <p:spPr>
          <a:xfrm rot="1903785">
            <a:off x="9817293" y="1401722"/>
            <a:ext cx="1547475" cy="523220"/>
          </a:xfrm>
          <a:prstGeom prst="rect">
            <a:avLst/>
          </a:prstGeom>
          <a:noFill/>
        </p:spPr>
        <p:txBody>
          <a:bodyPr wrap="none" rtlCol="0">
            <a:spAutoFit/>
          </a:bodyPr>
          <a:lstStyle/>
          <a:p>
            <a:pPr algn="ctr"/>
            <a:r>
              <a:rPr lang="en-US" sz="1400" dirty="0"/>
              <a:t>How can I increase</a:t>
            </a:r>
          </a:p>
          <a:p>
            <a:pPr algn="ctr"/>
            <a:r>
              <a:rPr lang="en-US" sz="1400" b="1" dirty="0"/>
              <a:t>server</a:t>
            </a:r>
            <a:r>
              <a:rPr lang="en-US" sz="1400" dirty="0"/>
              <a:t> utilization?</a:t>
            </a:r>
            <a:endParaRPr lang="en-US" sz="1400" b="1" dirty="0"/>
          </a:p>
        </p:txBody>
      </p:sp>
      <p:sp>
        <p:nvSpPr>
          <p:cNvPr id="59" name="TextBox 58">
            <a:extLst>
              <a:ext uri="{FF2B5EF4-FFF2-40B4-BE49-F238E27FC236}">
                <a16:creationId xmlns:a16="http://schemas.microsoft.com/office/drawing/2014/main" id="{4851F2EF-8EC7-44AC-B9A6-75CD56025AB0}"/>
              </a:ext>
            </a:extLst>
          </p:cNvPr>
          <p:cNvSpPr txBox="1"/>
          <p:nvPr/>
        </p:nvSpPr>
        <p:spPr>
          <a:xfrm rot="512763">
            <a:off x="6726754" y="1215395"/>
            <a:ext cx="2022798" cy="523220"/>
          </a:xfrm>
          <a:prstGeom prst="rect">
            <a:avLst/>
          </a:prstGeom>
          <a:noFill/>
        </p:spPr>
        <p:txBody>
          <a:bodyPr wrap="none" rtlCol="0">
            <a:spAutoFit/>
          </a:bodyPr>
          <a:lstStyle/>
          <a:p>
            <a:pPr algn="ctr"/>
            <a:r>
              <a:rPr lang="en-US" sz="1400" dirty="0"/>
              <a:t>What happens in case of</a:t>
            </a:r>
          </a:p>
          <a:p>
            <a:pPr algn="ctr"/>
            <a:r>
              <a:rPr lang="en-US" sz="1400" dirty="0"/>
              <a:t>server hardware </a:t>
            </a:r>
            <a:r>
              <a:rPr lang="en-US" sz="1400" b="1" dirty="0"/>
              <a:t>failure?</a:t>
            </a:r>
          </a:p>
        </p:txBody>
      </p:sp>
      <p:sp>
        <p:nvSpPr>
          <p:cNvPr id="60" name="TextBox 59">
            <a:extLst>
              <a:ext uri="{FF2B5EF4-FFF2-40B4-BE49-F238E27FC236}">
                <a16:creationId xmlns:a16="http://schemas.microsoft.com/office/drawing/2014/main" id="{A3C74BAD-C650-4BE4-AA2F-4676CF83F461}"/>
              </a:ext>
            </a:extLst>
          </p:cNvPr>
          <p:cNvSpPr txBox="1"/>
          <p:nvPr/>
        </p:nvSpPr>
        <p:spPr>
          <a:xfrm rot="512763">
            <a:off x="4013596" y="4552448"/>
            <a:ext cx="1248355" cy="523220"/>
          </a:xfrm>
          <a:prstGeom prst="rect">
            <a:avLst/>
          </a:prstGeom>
          <a:noFill/>
        </p:spPr>
        <p:txBody>
          <a:bodyPr wrap="none" rtlCol="0">
            <a:spAutoFit/>
          </a:bodyPr>
          <a:lstStyle/>
          <a:p>
            <a:pPr algn="ctr"/>
            <a:r>
              <a:rPr lang="en-US" sz="1400" dirty="0"/>
              <a:t>Who </a:t>
            </a:r>
            <a:r>
              <a:rPr lang="en-US" sz="1400" b="1" dirty="0"/>
              <a:t>monitors</a:t>
            </a:r>
          </a:p>
          <a:p>
            <a:pPr algn="ctr"/>
            <a:r>
              <a:rPr lang="en-US" sz="1400" dirty="0"/>
              <a:t>my </a:t>
            </a:r>
            <a:r>
              <a:rPr lang="en-US" sz="1400" b="1" dirty="0"/>
              <a:t>servers</a:t>
            </a:r>
            <a:r>
              <a:rPr lang="en-US" sz="1400" dirty="0"/>
              <a:t>?</a:t>
            </a:r>
            <a:endParaRPr lang="en-US" sz="1400" b="1" dirty="0"/>
          </a:p>
        </p:txBody>
      </p:sp>
      <p:sp>
        <p:nvSpPr>
          <p:cNvPr id="61" name="TextBox 60">
            <a:extLst>
              <a:ext uri="{FF2B5EF4-FFF2-40B4-BE49-F238E27FC236}">
                <a16:creationId xmlns:a16="http://schemas.microsoft.com/office/drawing/2014/main" id="{FD00DA3F-CECF-440D-8F7F-F567A7529309}"/>
              </a:ext>
            </a:extLst>
          </p:cNvPr>
          <p:cNvSpPr txBox="1"/>
          <p:nvPr/>
        </p:nvSpPr>
        <p:spPr>
          <a:xfrm rot="20512394">
            <a:off x="5603974" y="2131661"/>
            <a:ext cx="1248355" cy="523220"/>
          </a:xfrm>
          <a:prstGeom prst="rect">
            <a:avLst/>
          </a:prstGeom>
          <a:noFill/>
        </p:spPr>
        <p:txBody>
          <a:bodyPr wrap="none" rtlCol="0">
            <a:spAutoFit/>
          </a:bodyPr>
          <a:lstStyle/>
          <a:p>
            <a:pPr algn="ctr"/>
            <a:r>
              <a:rPr lang="en-US" sz="1400" dirty="0"/>
              <a:t>Who </a:t>
            </a:r>
            <a:r>
              <a:rPr lang="en-US" sz="1400" b="1" dirty="0"/>
              <a:t>monitors</a:t>
            </a:r>
          </a:p>
          <a:p>
            <a:pPr algn="ctr"/>
            <a:r>
              <a:rPr lang="en-US" sz="1400" dirty="0"/>
              <a:t>my </a:t>
            </a:r>
            <a:r>
              <a:rPr lang="en-US" sz="1400" b="1" dirty="0"/>
              <a:t>apps</a:t>
            </a:r>
            <a:r>
              <a:rPr lang="en-US" sz="1400" dirty="0"/>
              <a:t>?</a:t>
            </a:r>
            <a:endParaRPr lang="en-US" sz="1400" b="1" dirty="0"/>
          </a:p>
        </p:txBody>
      </p:sp>
      <p:sp>
        <p:nvSpPr>
          <p:cNvPr id="62" name="TextBox 61">
            <a:extLst>
              <a:ext uri="{FF2B5EF4-FFF2-40B4-BE49-F238E27FC236}">
                <a16:creationId xmlns:a16="http://schemas.microsoft.com/office/drawing/2014/main" id="{B721598A-E666-4DC3-9979-FD918E89955D}"/>
              </a:ext>
            </a:extLst>
          </p:cNvPr>
          <p:cNvSpPr txBox="1"/>
          <p:nvPr/>
        </p:nvSpPr>
        <p:spPr>
          <a:xfrm rot="512763">
            <a:off x="7532078" y="5099780"/>
            <a:ext cx="2022798" cy="523220"/>
          </a:xfrm>
          <a:prstGeom prst="rect">
            <a:avLst/>
          </a:prstGeom>
          <a:noFill/>
        </p:spPr>
        <p:txBody>
          <a:bodyPr wrap="none" rtlCol="0">
            <a:spAutoFit/>
          </a:bodyPr>
          <a:lstStyle/>
          <a:p>
            <a:pPr algn="ctr"/>
            <a:r>
              <a:rPr lang="en-US" sz="1400" dirty="0"/>
              <a:t>What happens in case of</a:t>
            </a:r>
          </a:p>
          <a:p>
            <a:pPr algn="ctr"/>
            <a:r>
              <a:rPr lang="en-US" sz="1400" dirty="0"/>
              <a:t>server hardware </a:t>
            </a:r>
            <a:r>
              <a:rPr lang="en-US" sz="1400" b="1" dirty="0"/>
              <a:t>failure?</a:t>
            </a:r>
          </a:p>
        </p:txBody>
      </p:sp>
      <p:sp>
        <p:nvSpPr>
          <p:cNvPr id="63" name="TextBox 62">
            <a:extLst>
              <a:ext uri="{FF2B5EF4-FFF2-40B4-BE49-F238E27FC236}">
                <a16:creationId xmlns:a16="http://schemas.microsoft.com/office/drawing/2014/main" id="{AE1C8307-3553-4E81-852F-BBD800C72F0E}"/>
              </a:ext>
            </a:extLst>
          </p:cNvPr>
          <p:cNvSpPr txBox="1"/>
          <p:nvPr/>
        </p:nvSpPr>
        <p:spPr>
          <a:xfrm rot="512763">
            <a:off x="1091150" y="4807056"/>
            <a:ext cx="1011046" cy="738664"/>
          </a:xfrm>
          <a:prstGeom prst="rect">
            <a:avLst/>
          </a:prstGeom>
          <a:noFill/>
        </p:spPr>
        <p:txBody>
          <a:bodyPr wrap="none" rtlCol="0">
            <a:spAutoFit/>
          </a:bodyPr>
          <a:lstStyle/>
          <a:p>
            <a:pPr algn="ctr"/>
            <a:r>
              <a:rPr lang="en-US" sz="1400" dirty="0"/>
              <a:t>How </a:t>
            </a:r>
            <a:r>
              <a:rPr lang="en-US" sz="1400" b="1" dirty="0"/>
              <a:t>many</a:t>
            </a:r>
            <a:r>
              <a:rPr lang="en-US" sz="1400" dirty="0"/>
              <a:t> </a:t>
            </a:r>
          </a:p>
          <a:p>
            <a:pPr algn="ctr"/>
            <a:r>
              <a:rPr lang="en-US" sz="1400" dirty="0"/>
              <a:t>servers</a:t>
            </a:r>
          </a:p>
          <a:p>
            <a:pPr algn="ctr"/>
            <a:r>
              <a:rPr lang="en-US" sz="1400" dirty="0"/>
              <a:t> do I need?</a:t>
            </a:r>
            <a:endParaRPr lang="en-US" sz="1400" b="1" dirty="0"/>
          </a:p>
        </p:txBody>
      </p:sp>
      <p:sp>
        <p:nvSpPr>
          <p:cNvPr id="64" name="TextBox 63">
            <a:extLst>
              <a:ext uri="{FF2B5EF4-FFF2-40B4-BE49-F238E27FC236}">
                <a16:creationId xmlns:a16="http://schemas.microsoft.com/office/drawing/2014/main" id="{FC574D98-5559-440B-8AC4-19AFDB5CD540}"/>
              </a:ext>
            </a:extLst>
          </p:cNvPr>
          <p:cNvSpPr txBox="1"/>
          <p:nvPr/>
        </p:nvSpPr>
        <p:spPr>
          <a:xfrm rot="20455318">
            <a:off x="3880181" y="1714922"/>
            <a:ext cx="1732141" cy="523220"/>
          </a:xfrm>
          <a:prstGeom prst="rect">
            <a:avLst/>
          </a:prstGeom>
          <a:noFill/>
        </p:spPr>
        <p:txBody>
          <a:bodyPr wrap="none" rtlCol="0">
            <a:spAutoFit/>
          </a:bodyPr>
          <a:lstStyle/>
          <a:p>
            <a:pPr algn="ctr"/>
            <a:r>
              <a:rPr lang="en-US" sz="1400" dirty="0"/>
              <a:t>How do I </a:t>
            </a:r>
            <a:r>
              <a:rPr lang="en-US" sz="1400" b="1" dirty="0"/>
              <a:t>deploy</a:t>
            </a:r>
            <a:r>
              <a:rPr lang="en-US" sz="1400" dirty="0"/>
              <a:t> new</a:t>
            </a:r>
          </a:p>
          <a:p>
            <a:pPr algn="ctr"/>
            <a:r>
              <a:rPr lang="en-US" sz="1400" dirty="0"/>
              <a:t> </a:t>
            </a:r>
            <a:r>
              <a:rPr lang="en-US" sz="1400" b="1" dirty="0"/>
              <a:t>code</a:t>
            </a:r>
            <a:r>
              <a:rPr lang="en-US" sz="1400" dirty="0"/>
              <a:t> to my </a:t>
            </a:r>
            <a:r>
              <a:rPr lang="en-US" sz="1400" b="1" dirty="0"/>
              <a:t>servers</a:t>
            </a:r>
            <a:r>
              <a:rPr lang="en-US" sz="1400" dirty="0"/>
              <a:t>?</a:t>
            </a:r>
            <a:endParaRPr lang="en-US" sz="1400" b="1" dirty="0"/>
          </a:p>
        </p:txBody>
      </p:sp>
      <p:sp>
        <p:nvSpPr>
          <p:cNvPr id="65" name="TextBox 64">
            <a:extLst>
              <a:ext uri="{FF2B5EF4-FFF2-40B4-BE49-F238E27FC236}">
                <a16:creationId xmlns:a16="http://schemas.microsoft.com/office/drawing/2014/main" id="{89493A82-B164-4F94-B24D-48F8C1CD51F6}"/>
              </a:ext>
            </a:extLst>
          </p:cNvPr>
          <p:cNvSpPr txBox="1"/>
          <p:nvPr/>
        </p:nvSpPr>
        <p:spPr>
          <a:xfrm rot="20455318">
            <a:off x="10190674" y="4576392"/>
            <a:ext cx="1402885" cy="523220"/>
          </a:xfrm>
          <a:prstGeom prst="rect">
            <a:avLst/>
          </a:prstGeom>
          <a:noFill/>
        </p:spPr>
        <p:txBody>
          <a:bodyPr wrap="none" rtlCol="0">
            <a:spAutoFit/>
          </a:bodyPr>
          <a:lstStyle/>
          <a:p>
            <a:pPr algn="ctr"/>
            <a:r>
              <a:rPr lang="en-US" sz="1400" dirty="0"/>
              <a:t>What </a:t>
            </a:r>
            <a:r>
              <a:rPr lang="en-US" sz="1400" b="1" dirty="0"/>
              <a:t>storage</a:t>
            </a:r>
            <a:r>
              <a:rPr lang="en-US" sz="1400" dirty="0"/>
              <a:t> do</a:t>
            </a:r>
          </a:p>
          <a:p>
            <a:pPr algn="ctr"/>
            <a:r>
              <a:rPr lang="en-US" sz="1400" dirty="0"/>
              <a:t> I need to use?</a:t>
            </a:r>
            <a:endParaRPr lang="en-US" sz="1400" b="1" dirty="0"/>
          </a:p>
        </p:txBody>
      </p:sp>
      <p:sp>
        <p:nvSpPr>
          <p:cNvPr id="67" name="TextBox 66">
            <a:extLst>
              <a:ext uri="{FF2B5EF4-FFF2-40B4-BE49-F238E27FC236}">
                <a16:creationId xmlns:a16="http://schemas.microsoft.com/office/drawing/2014/main" id="{6EB3278B-4BAA-47CF-9E7B-C7C38368EA29}"/>
              </a:ext>
            </a:extLst>
          </p:cNvPr>
          <p:cNvSpPr txBox="1"/>
          <p:nvPr/>
        </p:nvSpPr>
        <p:spPr>
          <a:xfrm rot="512763">
            <a:off x="6611370" y="4135981"/>
            <a:ext cx="2253566" cy="523220"/>
          </a:xfrm>
          <a:prstGeom prst="rect">
            <a:avLst/>
          </a:prstGeom>
          <a:noFill/>
        </p:spPr>
        <p:txBody>
          <a:bodyPr wrap="none" rtlCol="0">
            <a:spAutoFit/>
          </a:bodyPr>
          <a:lstStyle/>
          <a:p>
            <a:pPr algn="ctr"/>
            <a:r>
              <a:rPr lang="en-US" sz="1400" dirty="0"/>
              <a:t>How do I keep the </a:t>
            </a:r>
            <a:r>
              <a:rPr lang="en-US" sz="1400" b="1" dirty="0"/>
              <a:t>operating</a:t>
            </a:r>
          </a:p>
          <a:p>
            <a:pPr algn="ctr"/>
            <a:r>
              <a:rPr lang="en-US" sz="1400" b="1" dirty="0"/>
              <a:t>system</a:t>
            </a:r>
            <a:r>
              <a:rPr lang="en-US" sz="1400" dirty="0"/>
              <a:t> up to date?</a:t>
            </a:r>
          </a:p>
        </p:txBody>
      </p:sp>
      <p:sp>
        <p:nvSpPr>
          <p:cNvPr id="69" name="TextBox 68">
            <a:extLst>
              <a:ext uri="{FF2B5EF4-FFF2-40B4-BE49-F238E27FC236}">
                <a16:creationId xmlns:a16="http://schemas.microsoft.com/office/drawing/2014/main" id="{632F3BF1-0D6F-4F7A-B6ED-4EEC47B1161E}"/>
              </a:ext>
            </a:extLst>
          </p:cNvPr>
          <p:cNvSpPr txBox="1"/>
          <p:nvPr/>
        </p:nvSpPr>
        <p:spPr>
          <a:xfrm rot="20736026">
            <a:off x="9797401" y="5401208"/>
            <a:ext cx="1806457" cy="523220"/>
          </a:xfrm>
          <a:prstGeom prst="rect">
            <a:avLst/>
          </a:prstGeom>
          <a:noFill/>
        </p:spPr>
        <p:txBody>
          <a:bodyPr wrap="none" rtlCol="0">
            <a:spAutoFit/>
          </a:bodyPr>
          <a:lstStyle/>
          <a:p>
            <a:pPr algn="ctr"/>
            <a:r>
              <a:rPr lang="en-US" sz="1400" dirty="0"/>
              <a:t>How can I dynamically</a:t>
            </a:r>
          </a:p>
          <a:p>
            <a:pPr algn="ctr"/>
            <a:r>
              <a:rPr lang="en-US" sz="1400" dirty="0"/>
              <a:t>configure my app?</a:t>
            </a:r>
          </a:p>
        </p:txBody>
      </p:sp>
      <p:sp>
        <p:nvSpPr>
          <p:cNvPr id="70" name="TextBox 69">
            <a:extLst>
              <a:ext uri="{FF2B5EF4-FFF2-40B4-BE49-F238E27FC236}">
                <a16:creationId xmlns:a16="http://schemas.microsoft.com/office/drawing/2014/main" id="{53471CCE-CFC3-4AD9-B1E5-20BEE3B4F1CA}"/>
              </a:ext>
            </a:extLst>
          </p:cNvPr>
          <p:cNvSpPr txBox="1"/>
          <p:nvPr/>
        </p:nvSpPr>
        <p:spPr>
          <a:xfrm>
            <a:off x="6241737" y="5753435"/>
            <a:ext cx="1567032" cy="523220"/>
          </a:xfrm>
          <a:prstGeom prst="rect">
            <a:avLst/>
          </a:prstGeom>
          <a:noFill/>
        </p:spPr>
        <p:txBody>
          <a:bodyPr wrap="none" rtlCol="0">
            <a:spAutoFit/>
          </a:bodyPr>
          <a:lstStyle/>
          <a:p>
            <a:pPr algn="ctr"/>
            <a:r>
              <a:rPr lang="en-US" sz="1400" dirty="0"/>
              <a:t>How often should I</a:t>
            </a:r>
          </a:p>
          <a:p>
            <a:pPr algn="ctr"/>
            <a:r>
              <a:rPr lang="en-US" sz="1400" b="1" dirty="0"/>
              <a:t>patch</a:t>
            </a:r>
            <a:r>
              <a:rPr lang="en-US" sz="1400" dirty="0"/>
              <a:t> my </a:t>
            </a:r>
            <a:r>
              <a:rPr lang="en-US" sz="1400" b="1" dirty="0"/>
              <a:t>severs?</a:t>
            </a:r>
            <a:endParaRPr lang="en-US" sz="1400" dirty="0"/>
          </a:p>
        </p:txBody>
      </p:sp>
      <p:sp>
        <p:nvSpPr>
          <p:cNvPr id="71" name="TextBox 70">
            <a:extLst>
              <a:ext uri="{FF2B5EF4-FFF2-40B4-BE49-F238E27FC236}">
                <a16:creationId xmlns:a16="http://schemas.microsoft.com/office/drawing/2014/main" id="{E7CD2ACC-A40F-4FE4-B7BD-6016814DE996}"/>
              </a:ext>
            </a:extLst>
          </p:cNvPr>
          <p:cNvSpPr txBox="1"/>
          <p:nvPr/>
        </p:nvSpPr>
        <p:spPr>
          <a:xfrm rot="20540013">
            <a:off x="3665018" y="5481872"/>
            <a:ext cx="1431802" cy="307777"/>
          </a:xfrm>
          <a:prstGeom prst="rect">
            <a:avLst/>
          </a:prstGeom>
          <a:noFill/>
        </p:spPr>
        <p:txBody>
          <a:bodyPr wrap="none" rtlCol="0">
            <a:spAutoFit/>
          </a:bodyPr>
          <a:lstStyle/>
          <a:p>
            <a:pPr algn="ctr"/>
            <a:r>
              <a:rPr lang="en-US" sz="1400" dirty="0"/>
              <a:t>Do I need a </a:t>
            </a:r>
            <a:r>
              <a:rPr lang="en-US" sz="1400" b="1" dirty="0"/>
              <a:t>UPS</a:t>
            </a:r>
            <a:r>
              <a:rPr lang="en-US" sz="1400" dirty="0"/>
              <a:t>?</a:t>
            </a:r>
          </a:p>
        </p:txBody>
      </p:sp>
      <p:sp>
        <p:nvSpPr>
          <p:cNvPr id="72" name="TextBox 71">
            <a:extLst>
              <a:ext uri="{FF2B5EF4-FFF2-40B4-BE49-F238E27FC236}">
                <a16:creationId xmlns:a16="http://schemas.microsoft.com/office/drawing/2014/main" id="{D17E04C9-9F4E-4B44-90AE-1E5233D04661}"/>
              </a:ext>
            </a:extLst>
          </p:cNvPr>
          <p:cNvSpPr txBox="1"/>
          <p:nvPr/>
        </p:nvSpPr>
        <p:spPr>
          <a:xfrm>
            <a:off x="1386567" y="5770394"/>
            <a:ext cx="1944314" cy="523220"/>
          </a:xfrm>
          <a:prstGeom prst="rect">
            <a:avLst/>
          </a:prstGeom>
          <a:noFill/>
        </p:spPr>
        <p:txBody>
          <a:bodyPr wrap="none" rtlCol="0">
            <a:spAutoFit/>
          </a:bodyPr>
          <a:lstStyle/>
          <a:p>
            <a:pPr algn="ctr"/>
            <a:r>
              <a:rPr lang="en-US" sz="1400" dirty="0"/>
              <a:t>It takes how long to</a:t>
            </a:r>
          </a:p>
          <a:p>
            <a:pPr algn="ctr"/>
            <a:r>
              <a:rPr lang="en-US" sz="1400" b="1" dirty="0"/>
              <a:t>provision</a:t>
            </a:r>
            <a:r>
              <a:rPr lang="en-US" sz="1400" dirty="0"/>
              <a:t> a new </a:t>
            </a:r>
            <a:r>
              <a:rPr lang="en-US" sz="1400" b="1" dirty="0"/>
              <a:t>server?</a:t>
            </a:r>
            <a:endParaRPr lang="en-US" sz="1400" dirty="0"/>
          </a:p>
        </p:txBody>
      </p:sp>
      <p:sp>
        <p:nvSpPr>
          <p:cNvPr id="73" name="TextBox 72">
            <a:extLst>
              <a:ext uri="{FF2B5EF4-FFF2-40B4-BE49-F238E27FC236}">
                <a16:creationId xmlns:a16="http://schemas.microsoft.com/office/drawing/2014/main" id="{21247DFC-8EE6-4C62-95B2-72F232484B83}"/>
              </a:ext>
            </a:extLst>
          </p:cNvPr>
          <p:cNvSpPr txBox="1"/>
          <p:nvPr/>
        </p:nvSpPr>
        <p:spPr>
          <a:xfrm>
            <a:off x="3483966" y="2815929"/>
            <a:ext cx="1887312" cy="523220"/>
          </a:xfrm>
          <a:prstGeom prst="rect">
            <a:avLst/>
          </a:prstGeom>
          <a:noFill/>
        </p:spPr>
        <p:txBody>
          <a:bodyPr wrap="none" rtlCol="0">
            <a:spAutoFit/>
          </a:bodyPr>
          <a:lstStyle/>
          <a:p>
            <a:pPr algn="ctr"/>
            <a:r>
              <a:rPr lang="en-US" sz="1400" dirty="0"/>
              <a:t>Which packages should</a:t>
            </a:r>
          </a:p>
          <a:p>
            <a:pPr algn="ctr"/>
            <a:r>
              <a:rPr lang="en-US" sz="1400" dirty="0"/>
              <a:t>be on my </a:t>
            </a:r>
            <a:r>
              <a:rPr lang="en-US" sz="1400" b="1" dirty="0"/>
              <a:t>server</a:t>
            </a:r>
            <a:r>
              <a:rPr lang="en-US" sz="1400" dirty="0"/>
              <a:t>?</a:t>
            </a:r>
          </a:p>
        </p:txBody>
      </p:sp>
    </p:spTree>
    <p:extLst>
      <p:ext uri="{BB962C8B-B14F-4D97-AF65-F5344CB8AC3E}">
        <p14:creationId xmlns:p14="http://schemas.microsoft.com/office/powerpoint/2010/main" val="4512724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loud 13">
            <a:extLst>
              <a:ext uri="{FF2B5EF4-FFF2-40B4-BE49-F238E27FC236}">
                <a16:creationId xmlns:a16="http://schemas.microsoft.com/office/drawing/2014/main" id="{24D770B0-6BA4-4B80-8B8C-29B689119C64}"/>
              </a:ext>
            </a:extLst>
          </p:cNvPr>
          <p:cNvSpPr/>
          <p:nvPr/>
        </p:nvSpPr>
        <p:spPr>
          <a:xfrm>
            <a:off x="5471556" y="4684735"/>
            <a:ext cx="1227551" cy="676656"/>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Cloud 12">
            <a:extLst>
              <a:ext uri="{FF2B5EF4-FFF2-40B4-BE49-F238E27FC236}">
                <a16:creationId xmlns:a16="http://schemas.microsoft.com/office/drawing/2014/main" id="{0695EF2B-E20A-4B21-A2CB-66B82740470F}"/>
              </a:ext>
            </a:extLst>
          </p:cNvPr>
          <p:cNvSpPr/>
          <p:nvPr/>
        </p:nvSpPr>
        <p:spPr>
          <a:xfrm>
            <a:off x="4995995" y="2647202"/>
            <a:ext cx="2187599" cy="1618439"/>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3E8E1C21-4971-482E-9548-7244BEF260E5}"/>
              </a:ext>
            </a:extLst>
          </p:cNvPr>
          <p:cNvSpPr>
            <a:spLocks noGrp="1"/>
          </p:cNvSpPr>
          <p:nvPr>
            <p:ph type="title"/>
          </p:nvPr>
        </p:nvSpPr>
        <p:spPr/>
        <p:txBody>
          <a:bodyPr>
            <a:normAutofit fontScale="90000"/>
          </a:bodyPr>
          <a:lstStyle/>
          <a:p>
            <a:r>
              <a:rPr lang="en-US" dirty="0"/>
              <a:t>The evolution of application platforms</a:t>
            </a:r>
          </a:p>
        </p:txBody>
      </p:sp>
      <p:sp>
        <p:nvSpPr>
          <p:cNvPr id="3" name="TextBox 2">
            <a:extLst>
              <a:ext uri="{FF2B5EF4-FFF2-40B4-BE49-F238E27FC236}">
                <a16:creationId xmlns:a16="http://schemas.microsoft.com/office/drawing/2014/main" id="{C33EDF7D-14C2-4348-9D16-626ABEBA0B37}"/>
              </a:ext>
            </a:extLst>
          </p:cNvPr>
          <p:cNvSpPr txBox="1"/>
          <p:nvPr/>
        </p:nvSpPr>
        <p:spPr>
          <a:xfrm>
            <a:off x="295656" y="923544"/>
            <a:ext cx="691215" cy="369332"/>
          </a:xfrm>
          <a:prstGeom prst="rect">
            <a:avLst/>
          </a:prstGeom>
          <a:noFill/>
        </p:spPr>
        <p:txBody>
          <a:bodyPr wrap="none" rtlCol="0">
            <a:spAutoFit/>
          </a:bodyPr>
          <a:lstStyle/>
          <a:p>
            <a:r>
              <a:rPr lang="en-US" dirty="0">
                <a:latin typeface="Kamerik205 8" panose="020B0803030600020004" pitchFamily="34" charset="0"/>
              </a:rPr>
              <a:t>IaaS</a:t>
            </a:r>
          </a:p>
        </p:txBody>
      </p:sp>
      <p:grpSp>
        <p:nvGrpSpPr>
          <p:cNvPr id="4" name="Group 3">
            <a:extLst>
              <a:ext uri="{FF2B5EF4-FFF2-40B4-BE49-F238E27FC236}">
                <a16:creationId xmlns:a16="http://schemas.microsoft.com/office/drawing/2014/main" id="{89F84E86-9E38-4985-8F65-FFB2460A04BE}"/>
              </a:ext>
            </a:extLst>
          </p:cNvPr>
          <p:cNvGrpSpPr/>
          <p:nvPr/>
        </p:nvGrpSpPr>
        <p:grpSpPr>
          <a:xfrm>
            <a:off x="2398511" y="3029521"/>
            <a:ext cx="1583138" cy="1198436"/>
            <a:chOff x="2398511" y="3029521"/>
            <a:chExt cx="1583138" cy="1198436"/>
          </a:xfrm>
        </p:grpSpPr>
        <p:pic>
          <p:nvPicPr>
            <p:cNvPr id="5" name="Picture 4" descr="See the source image">
              <a:extLst>
                <a:ext uri="{FF2B5EF4-FFF2-40B4-BE49-F238E27FC236}">
                  <a16:creationId xmlns:a16="http://schemas.microsoft.com/office/drawing/2014/main" id="{A2ABAA8D-78D6-4ED9-8E71-DCE6926C0B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8511" y="3029521"/>
              <a:ext cx="795628" cy="7989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See the source image">
              <a:extLst>
                <a:ext uri="{FF2B5EF4-FFF2-40B4-BE49-F238E27FC236}">
                  <a16:creationId xmlns:a16="http://schemas.microsoft.com/office/drawing/2014/main" id="{FE7E4C60-1275-4BBC-8823-51A9F0557D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2509" y="3429000"/>
              <a:ext cx="659140" cy="798957"/>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8" descr="See the source image">
            <a:extLst>
              <a:ext uri="{FF2B5EF4-FFF2-40B4-BE49-F238E27FC236}">
                <a16:creationId xmlns:a16="http://schemas.microsoft.com/office/drawing/2014/main" id="{AD231BDE-7928-4C27-9327-E3A1CBD6F3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3559" y="2886559"/>
            <a:ext cx="1084882" cy="108488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7E601CD-4118-4E83-B7BD-BBAD9D230508}"/>
              </a:ext>
            </a:extLst>
          </p:cNvPr>
          <p:cNvGrpSpPr/>
          <p:nvPr/>
        </p:nvGrpSpPr>
        <p:grpSpPr>
          <a:xfrm>
            <a:off x="8321746" y="2900535"/>
            <a:ext cx="1731135" cy="1233310"/>
            <a:chOff x="8321746" y="2900535"/>
            <a:chExt cx="1731135" cy="1233310"/>
          </a:xfrm>
        </p:grpSpPr>
        <p:pic>
          <p:nvPicPr>
            <p:cNvPr id="9" name="Picture 10" descr="See the source image">
              <a:extLst>
                <a:ext uri="{FF2B5EF4-FFF2-40B4-BE49-F238E27FC236}">
                  <a16:creationId xmlns:a16="http://schemas.microsoft.com/office/drawing/2014/main" id="{0346E9A8-EFA2-42EA-AD1B-21506DFEE5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3197" y="2900535"/>
              <a:ext cx="1169327" cy="5558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See the source image">
              <a:extLst>
                <a:ext uri="{FF2B5EF4-FFF2-40B4-BE49-F238E27FC236}">
                  <a16:creationId xmlns:a16="http://schemas.microsoft.com/office/drawing/2014/main" id="{BDD29477-BCF9-4CAB-AD0E-F82E5DD5978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9863"/>
            <a:stretch/>
          </p:blipFill>
          <p:spPr bwMode="auto">
            <a:xfrm>
              <a:off x="9534097" y="3044264"/>
              <a:ext cx="518784" cy="6766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See the source image">
              <a:extLst>
                <a:ext uri="{FF2B5EF4-FFF2-40B4-BE49-F238E27FC236}">
                  <a16:creationId xmlns:a16="http://schemas.microsoft.com/office/drawing/2014/main" id="{FFAD7923-B89E-40BB-B77D-72BDC3C317D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3196" b="23105"/>
            <a:stretch/>
          </p:blipFill>
          <p:spPr bwMode="auto">
            <a:xfrm>
              <a:off x="8321746" y="3577958"/>
              <a:ext cx="1035198" cy="555887"/>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51A3A128-8706-45DD-9C77-DC100CAF827D}"/>
              </a:ext>
            </a:extLst>
          </p:cNvPr>
          <p:cNvSpPr txBox="1"/>
          <p:nvPr/>
        </p:nvSpPr>
        <p:spPr>
          <a:xfrm>
            <a:off x="3992699" y="1292876"/>
            <a:ext cx="4206601" cy="307777"/>
          </a:xfrm>
          <a:prstGeom prst="rect">
            <a:avLst/>
          </a:prstGeom>
          <a:noFill/>
        </p:spPr>
        <p:txBody>
          <a:bodyPr wrap="none" rtlCol="0">
            <a:spAutoFit/>
          </a:bodyPr>
          <a:lstStyle/>
          <a:p>
            <a:pPr algn="ctr"/>
            <a:r>
              <a:rPr lang="en-US" sz="1400" dirty="0"/>
              <a:t>What is the right </a:t>
            </a:r>
            <a:r>
              <a:rPr lang="en-US" sz="1400" b="1" dirty="0"/>
              <a:t>size</a:t>
            </a:r>
            <a:r>
              <a:rPr lang="en-US" sz="1400" dirty="0"/>
              <a:t> of </a:t>
            </a:r>
            <a:r>
              <a:rPr lang="en-US" sz="1400" b="1" dirty="0"/>
              <a:t>servers</a:t>
            </a:r>
            <a:r>
              <a:rPr lang="en-US" sz="1400" dirty="0"/>
              <a:t> for my business needs?</a:t>
            </a:r>
          </a:p>
        </p:txBody>
      </p:sp>
      <p:sp>
        <p:nvSpPr>
          <p:cNvPr id="16" name="TextBox 15">
            <a:extLst>
              <a:ext uri="{FF2B5EF4-FFF2-40B4-BE49-F238E27FC236}">
                <a16:creationId xmlns:a16="http://schemas.microsoft.com/office/drawing/2014/main" id="{94EB28A6-3E68-4B90-BB12-17A1801146EB}"/>
              </a:ext>
            </a:extLst>
          </p:cNvPr>
          <p:cNvSpPr txBox="1"/>
          <p:nvPr/>
        </p:nvSpPr>
        <p:spPr>
          <a:xfrm>
            <a:off x="4645730" y="1532233"/>
            <a:ext cx="2900538" cy="307777"/>
          </a:xfrm>
          <a:prstGeom prst="rect">
            <a:avLst/>
          </a:prstGeom>
          <a:noFill/>
        </p:spPr>
        <p:txBody>
          <a:bodyPr wrap="none" rtlCol="0">
            <a:spAutoFit/>
          </a:bodyPr>
          <a:lstStyle/>
          <a:p>
            <a:pPr algn="ctr"/>
            <a:r>
              <a:rPr lang="en-US" sz="1400" dirty="0"/>
              <a:t>How can I increase </a:t>
            </a:r>
            <a:r>
              <a:rPr lang="en-US" sz="1400" b="1" dirty="0"/>
              <a:t>server</a:t>
            </a:r>
            <a:r>
              <a:rPr lang="en-US" sz="1400" dirty="0"/>
              <a:t> utilization?</a:t>
            </a:r>
          </a:p>
        </p:txBody>
      </p:sp>
      <p:sp>
        <p:nvSpPr>
          <p:cNvPr id="18" name="TextBox 17">
            <a:extLst>
              <a:ext uri="{FF2B5EF4-FFF2-40B4-BE49-F238E27FC236}">
                <a16:creationId xmlns:a16="http://schemas.microsoft.com/office/drawing/2014/main" id="{167484A0-703B-4E1C-BB68-93B470BB2FD2}"/>
              </a:ext>
            </a:extLst>
          </p:cNvPr>
          <p:cNvSpPr txBox="1"/>
          <p:nvPr/>
        </p:nvSpPr>
        <p:spPr>
          <a:xfrm>
            <a:off x="4925197" y="1769460"/>
            <a:ext cx="2341603" cy="307777"/>
          </a:xfrm>
          <a:prstGeom prst="rect">
            <a:avLst/>
          </a:prstGeom>
          <a:noFill/>
        </p:spPr>
        <p:txBody>
          <a:bodyPr wrap="none" rtlCol="0">
            <a:spAutoFit/>
          </a:bodyPr>
          <a:lstStyle/>
          <a:p>
            <a:pPr algn="ctr"/>
            <a:r>
              <a:rPr lang="en-US" sz="1400" dirty="0"/>
              <a:t>How </a:t>
            </a:r>
            <a:r>
              <a:rPr lang="en-US" sz="1400" b="1" dirty="0"/>
              <a:t>many</a:t>
            </a:r>
            <a:r>
              <a:rPr lang="en-US" sz="1400" dirty="0"/>
              <a:t> servers do I need?</a:t>
            </a:r>
          </a:p>
        </p:txBody>
      </p:sp>
      <p:sp>
        <p:nvSpPr>
          <p:cNvPr id="20" name="TextBox 19">
            <a:extLst>
              <a:ext uri="{FF2B5EF4-FFF2-40B4-BE49-F238E27FC236}">
                <a16:creationId xmlns:a16="http://schemas.microsoft.com/office/drawing/2014/main" id="{E0A70210-E994-4874-A92E-D92CD1C60BAF}"/>
              </a:ext>
            </a:extLst>
          </p:cNvPr>
          <p:cNvSpPr txBox="1"/>
          <p:nvPr/>
        </p:nvSpPr>
        <p:spPr>
          <a:xfrm>
            <a:off x="4833685" y="2008817"/>
            <a:ext cx="2502545" cy="307777"/>
          </a:xfrm>
          <a:prstGeom prst="rect">
            <a:avLst/>
          </a:prstGeom>
          <a:noFill/>
        </p:spPr>
        <p:txBody>
          <a:bodyPr wrap="none" rtlCol="0">
            <a:spAutoFit/>
          </a:bodyPr>
          <a:lstStyle/>
          <a:p>
            <a:pPr algn="ctr"/>
            <a:r>
              <a:rPr lang="en-US" sz="1400" dirty="0"/>
              <a:t>How can I </a:t>
            </a:r>
            <a:r>
              <a:rPr lang="en-US" sz="1400" b="1" dirty="0"/>
              <a:t>scale</a:t>
            </a:r>
            <a:r>
              <a:rPr lang="en-US" sz="1400" dirty="0"/>
              <a:t> my application?</a:t>
            </a:r>
          </a:p>
        </p:txBody>
      </p:sp>
      <p:sp>
        <p:nvSpPr>
          <p:cNvPr id="21" name="TextBox 20">
            <a:extLst>
              <a:ext uri="{FF2B5EF4-FFF2-40B4-BE49-F238E27FC236}">
                <a16:creationId xmlns:a16="http://schemas.microsoft.com/office/drawing/2014/main" id="{E74BC1B4-2DFA-4F7E-B945-3E4772BF8E09}"/>
              </a:ext>
            </a:extLst>
          </p:cNvPr>
          <p:cNvSpPr txBox="1"/>
          <p:nvPr/>
        </p:nvSpPr>
        <p:spPr>
          <a:xfrm>
            <a:off x="807254" y="4530846"/>
            <a:ext cx="2940805" cy="307777"/>
          </a:xfrm>
          <a:prstGeom prst="rect">
            <a:avLst/>
          </a:prstGeom>
          <a:noFill/>
        </p:spPr>
        <p:txBody>
          <a:bodyPr wrap="none" rtlCol="0">
            <a:spAutoFit/>
          </a:bodyPr>
          <a:lstStyle/>
          <a:p>
            <a:pPr algn="ctr"/>
            <a:r>
              <a:rPr lang="en-US" sz="1400" dirty="0"/>
              <a:t>How often should I </a:t>
            </a:r>
            <a:r>
              <a:rPr lang="en-US" sz="1400" b="1" dirty="0"/>
              <a:t>patch</a:t>
            </a:r>
            <a:r>
              <a:rPr lang="en-US" sz="1400" dirty="0"/>
              <a:t> my </a:t>
            </a:r>
            <a:r>
              <a:rPr lang="en-US" sz="1400" b="1" dirty="0"/>
              <a:t>servers</a:t>
            </a:r>
            <a:r>
              <a:rPr lang="en-US" sz="1400" dirty="0"/>
              <a:t>?</a:t>
            </a:r>
          </a:p>
        </p:txBody>
      </p:sp>
      <p:sp>
        <p:nvSpPr>
          <p:cNvPr id="22" name="TextBox 21">
            <a:extLst>
              <a:ext uri="{FF2B5EF4-FFF2-40B4-BE49-F238E27FC236}">
                <a16:creationId xmlns:a16="http://schemas.microsoft.com/office/drawing/2014/main" id="{A2645397-1108-4380-9347-3624081C0352}"/>
              </a:ext>
            </a:extLst>
          </p:cNvPr>
          <p:cNvSpPr txBox="1"/>
          <p:nvPr/>
        </p:nvSpPr>
        <p:spPr>
          <a:xfrm>
            <a:off x="781198" y="4838623"/>
            <a:ext cx="2992935" cy="307777"/>
          </a:xfrm>
          <a:prstGeom prst="rect">
            <a:avLst/>
          </a:prstGeom>
          <a:noFill/>
        </p:spPr>
        <p:txBody>
          <a:bodyPr wrap="none" rtlCol="0">
            <a:spAutoFit/>
          </a:bodyPr>
          <a:lstStyle/>
          <a:p>
            <a:pPr algn="ctr"/>
            <a:r>
              <a:rPr lang="en-US" sz="1400" dirty="0"/>
              <a:t>How often should I </a:t>
            </a:r>
            <a:r>
              <a:rPr lang="en-US" sz="1400" b="1" dirty="0"/>
              <a:t>backup</a:t>
            </a:r>
            <a:r>
              <a:rPr lang="en-US" sz="1400" dirty="0"/>
              <a:t> my </a:t>
            </a:r>
            <a:r>
              <a:rPr lang="en-US" sz="1400" b="1" dirty="0"/>
              <a:t>server</a:t>
            </a:r>
            <a:r>
              <a:rPr lang="en-US" sz="1400" dirty="0"/>
              <a:t>?</a:t>
            </a:r>
          </a:p>
        </p:txBody>
      </p:sp>
      <p:sp>
        <p:nvSpPr>
          <p:cNvPr id="23" name="TextBox 22">
            <a:extLst>
              <a:ext uri="{FF2B5EF4-FFF2-40B4-BE49-F238E27FC236}">
                <a16:creationId xmlns:a16="http://schemas.microsoft.com/office/drawing/2014/main" id="{77867B89-EB2A-4D42-8AC4-7F28FF8A2995}"/>
              </a:ext>
            </a:extLst>
          </p:cNvPr>
          <p:cNvSpPr txBox="1"/>
          <p:nvPr/>
        </p:nvSpPr>
        <p:spPr>
          <a:xfrm>
            <a:off x="702298" y="5141512"/>
            <a:ext cx="3202864" cy="307777"/>
          </a:xfrm>
          <a:prstGeom prst="rect">
            <a:avLst/>
          </a:prstGeom>
          <a:noFill/>
        </p:spPr>
        <p:txBody>
          <a:bodyPr wrap="none" rtlCol="0">
            <a:spAutoFit/>
          </a:bodyPr>
          <a:lstStyle/>
          <a:p>
            <a:pPr algn="ctr"/>
            <a:r>
              <a:rPr lang="en-US" sz="1400" dirty="0"/>
              <a:t>Which </a:t>
            </a:r>
            <a:r>
              <a:rPr lang="en-US" sz="1400" b="1" dirty="0"/>
              <a:t>packages</a:t>
            </a:r>
            <a:r>
              <a:rPr lang="en-US" sz="1400" dirty="0"/>
              <a:t> should be on my </a:t>
            </a:r>
            <a:r>
              <a:rPr lang="en-US" sz="1400" b="1" dirty="0"/>
              <a:t>server</a:t>
            </a:r>
            <a:r>
              <a:rPr lang="en-US" sz="1400" dirty="0"/>
              <a:t>?</a:t>
            </a:r>
          </a:p>
        </p:txBody>
      </p:sp>
      <p:sp>
        <p:nvSpPr>
          <p:cNvPr id="24" name="TextBox 23">
            <a:extLst>
              <a:ext uri="{FF2B5EF4-FFF2-40B4-BE49-F238E27FC236}">
                <a16:creationId xmlns:a16="http://schemas.microsoft.com/office/drawing/2014/main" id="{9D07DD39-ACA2-4C67-A1AF-BEA45765DEAB}"/>
              </a:ext>
            </a:extLst>
          </p:cNvPr>
          <p:cNvSpPr txBox="1"/>
          <p:nvPr/>
        </p:nvSpPr>
        <p:spPr>
          <a:xfrm>
            <a:off x="7996521" y="4376957"/>
            <a:ext cx="3172022" cy="307777"/>
          </a:xfrm>
          <a:prstGeom prst="rect">
            <a:avLst/>
          </a:prstGeom>
          <a:noFill/>
        </p:spPr>
        <p:txBody>
          <a:bodyPr wrap="none" rtlCol="0">
            <a:spAutoFit/>
          </a:bodyPr>
          <a:lstStyle/>
          <a:p>
            <a:pPr algn="ctr"/>
            <a:r>
              <a:rPr lang="en-US" sz="1400" dirty="0"/>
              <a:t>How do I </a:t>
            </a:r>
            <a:r>
              <a:rPr lang="en-US" sz="1400" b="1" dirty="0"/>
              <a:t>deploy</a:t>
            </a:r>
            <a:r>
              <a:rPr lang="en-US" sz="1400" dirty="0"/>
              <a:t> new </a:t>
            </a:r>
            <a:r>
              <a:rPr lang="en-US" sz="1400" b="1" dirty="0"/>
              <a:t>code</a:t>
            </a:r>
            <a:r>
              <a:rPr lang="en-US" sz="1400" dirty="0"/>
              <a:t> to my </a:t>
            </a:r>
            <a:r>
              <a:rPr lang="en-US" sz="1400" b="1" dirty="0"/>
              <a:t>server</a:t>
            </a:r>
            <a:r>
              <a:rPr lang="en-US" sz="1400" dirty="0"/>
              <a:t>?</a:t>
            </a:r>
          </a:p>
        </p:txBody>
      </p:sp>
      <p:sp>
        <p:nvSpPr>
          <p:cNvPr id="25" name="TextBox 24">
            <a:extLst>
              <a:ext uri="{FF2B5EF4-FFF2-40B4-BE49-F238E27FC236}">
                <a16:creationId xmlns:a16="http://schemas.microsoft.com/office/drawing/2014/main" id="{73DFABEF-ADCB-41C9-BB39-7DE03613E808}"/>
              </a:ext>
            </a:extLst>
          </p:cNvPr>
          <p:cNvSpPr txBox="1"/>
          <p:nvPr/>
        </p:nvSpPr>
        <p:spPr>
          <a:xfrm>
            <a:off x="7732407" y="4684734"/>
            <a:ext cx="3700245" cy="307777"/>
          </a:xfrm>
          <a:prstGeom prst="rect">
            <a:avLst/>
          </a:prstGeom>
          <a:noFill/>
        </p:spPr>
        <p:txBody>
          <a:bodyPr wrap="none" rtlCol="0">
            <a:spAutoFit/>
          </a:bodyPr>
          <a:lstStyle/>
          <a:p>
            <a:pPr algn="ctr"/>
            <a:r>
              <a:rPr lang="en-US" sz="1400" dirty="0"/>
              <a:t>How do I keep the </a:t>
            </a:r>
            <a:r>
              <a:rPr lang="en-US" sz="1400" b="1" dirty="0"/>
              <a:t>operating system</a:t>
            </a:r>
            <a:r>
              <a:rPr lang="en-US" sz="1400" dirty="0"/>
              <a:t> up to date?</a:t>
            </a:r>
          </a:p>
        </p:txBody>
      </p:sp>
      <p:sp>
        <p:nvSpPr>
          <p:cNvPr id="26" name="TextBox 25">
            <a:extLst>
              <a:ext uri="{FF2B5EF4-FFF2-40B4-BE49-F238E27FC236}">
                <a16:creationId xmlns:a16="http://schemas.microsoft.com/office/drawing/2014/main" id="{A6246B64-1353-4B32-966F-AFEE25A4B922}"/>
              </a:ext>
            </a:extLst>
          </p:cNvPr>
          <p:cNvSpPr txBox="1"/>
          <p:nvPr/>
        </p:nvSpPr>
        <p:spPr>
          <a:xfrm>
            <a:off x="8361272" y="5026308"/>
            <a:ext cx="2442528" cy="307777"/>
          </a:xfrm>
          <a:prstGeom prst="rect">
            <a:avLst/>
          </a:prstGeom>
          <a:noFill/>
        </p:spPr>
        <p:txBody>
          <a:bodyPr wrap="none" rtlCol="0">
            <a:spAutoFit/>
          </a:bodyPr>
          <a:lstStyle/>
          <a:p>
            <a:pPr algn="ctr"/>
            <a:r>
              <a:rPr lang="en-US" sz="1400" dirty="0"/>
              <a:t>Who </a:t>
            </a:r>
            <a:r>
              <a:rPr lang="en-US" sz="1400" b="1" dirty="0"/>
              <a:t>monitors</a:t>
            </a:r>
            <a:r>
              <a:rPr lang="en-US" sz="1400" dirty="0"/>
              <a:t> my application?</a:t>
            </a:r>
          </a:p>
        </p:txBody>
      </p:sp>
      <p:sp>
        <p:nvSpPr>
          <p:cNvPr id="71" name="TextBox 70">
            <a:extLst>
              <a:ext uri="{FF2B5EF4-FFF2-40B4-BE49-F238E27FC236}">
                <a16:creationId xmlns:a16="http://schemas.microsoft.com/office/drawing/2014/main" id="{F76CAA38-0427-4B78-8032-6767018F2D81}"/>
              </a:ext>
            </a:extLst>
          </p:cNvPr>
          <p:cNvSpPr txBox="1"/>
          <p:nvPr/>
        </p:nvSpPr>
        <p:spPr>
          <a:xfrm rot="19838304">
            <a:off x="200417" y="1722295"/>
            <a:ext cx="1754648" cy="523220"/>
          </a:xfrm>
          <a:prstGeom prst="rect">
            <a:avLst/>
          </a:prstGeom>
          <a:noFill/>
        </p:spPr>
        <p:txBody>
          <a:bodyPr wrap="none" rtlCol="0">
            <a:spAutoFit/>
          </a:bodyPr>
          <a:lstStyle/>
          <a:p>
            <a:r>
              <a:rPr lang="en-US" sz="1400" dirty="0"/>
              <a:t>What media should I</a:t>
            </a:r>
          </a:p>
          <a:p>
            <a:r>
              <a:rPr lang="en-US" sz="1400" dirty="0"/>
              <a:t>use to keep </a:t>
            </a:r>
            <a:r>
              <a:rPr lang="en-US" sz="1400" b="1" dirty="0"/>
              <a:t>backups?</a:t>
            </a:r>
            <a:endParaRPr lang="en-US" sz="1400" dirty="0"/>
          </a:p>
        </p:txBody>
      </p:sp>
      <p:sp>
        <p:nvSpPr>
          <p:cNvPr id="72" name="TextBox 71">
            <a:extLst>
              <a:ext uri="{FF2B5EF4-FFF2-40B4-BE49-F238E27FC236}">
                <a16:creationId xmlns:a16="http://schemas.microsoft.com/office/drawing/2014/main" id="{DD7079D8-7523-445F-9920-578F035F26F1}"/>
              </a:ext>
            </a:extLst>
          </p:cNvPr>
          <p:cNvSpPr txBox="1"/>
          <p:nvPr/>
        </p:nvSpPr>
        <p:spPr>
          <a:xfrm rot="20615167">
            <a:off x="8777239" y="2289410"/>
            <a:ext cx="1610569" cy="523220"/>
          </a:xfrm>
          <a:prstGeom prst="rect">
            <a:avLst/>
          </a:prstGeom>
          <a:noFill/>
        </p:spPr>
        <p:txBody>
          <a:bodyPr wrap="none" rtlCol="0">
            <a:spAutoFit/>
          </a:bodyPr>
          <a:lstStyle/>
          <a:p>
            <a:r>
              <a:rPr lang="en-US" sz="1400" dirty="0"/>
              <a:t>How often should I</a:t>
            </a:r>
          </a:p>
          <a:p>
            <a:r>
              <a:rPr lang="en-US" sz="1400" dirty="0"/>
              <a:t> </a:t>
            </a:r>
            <a:r>
              <a:rPr lang="en-US" sz="1400" b="1" dirty="0"/>
              <a:t>backup</a:t>
            </a:r>
            <a:r>
              <a:rPr lang="en-US" sz="1400" dirty="0"/>
              <a:t> my </a:t>
            </a:r>
            <a:r>
              <a:rPr lang="en-US" sz="1400" b="1" dirty="0"/>
              <a:t>server?</a:t>
            </a:r>
            <a:endParaRPr lang="en-US" sz="1400" dirty="0"/>
          </a:p>
        </p:txBody>
      </p:sp>
      <p:sp>
        <p:nvSpPr>
          <p:cNvPr id="73" name="TextBox 72">
            <a:extLst>
              <a:ext uri="{FF2B5EF4-FFF2-40B4-BE49-F238E27FC236}">
                <a16:creationId xmlns:a16="http://schemas.microsoft.com/office/drawing/2014/main" id="{51785D72-8D49-449F-BFCF-8716D325407D}"/>
              </a:ext>
            </a:extLst>
          </p:cNvPr>
          <p:cNvSpPr txBox="1"/>
          <p:nvPr/>
        </p:nvSpPr>
        <p:spPr>
          <a:xfrm rot="1269504">
            <a:off x="9932571" y="2981362"/>
            <a:ext cx="1541704" cy="523220"/>
          </a:xfrm>
          <a:prstGeom prst="rect">
            <a:avLst/>
          </a:prstGeom>
          <a:noFill/>
        </p:spPr>
        <p:txBody>
          <a:bodyPr wrap="none" rtlCol="0">
            <a:spAutoFit/>
          </a:bodyPr>
          <a:lstStyle/>
          <a:p>
            <a:pPr algn="ctr"/>
            <a:r>
              <a:rPr lang="en-US" sz="1400" dirty="0"/>
              <a:t>Are my </a:t>
            </a:r>
            <a:r>
              <a:rPr lang="en-US" sz="1400" b="1" dirty="0"/>
              <a:t>servers</a:t>
            </a:r>
            <a:r>
              <a:rPr lang="en-US" sz="1400" dirty="0"/>
              <a:t> in</a:t>
            </a:r>
          </a:p>
          <a:p>
            <a:pPr algn="ctr"/>
            <a:r>
              <a:rPr lang="en-US" sz="1400" dirty="0"/>
              <a:t> a </a:t>
            </a:r>
            <a:r>
              <a:rPr lang="en-US" sz="1400" b="1" dirty="0"/>
              <a:t>secure</a:t>
            </a:r>
            <a:r>
              <a:rPr lang="en-US" sz="1400" dirty="0"/>
              <a:t> location?</a:t>
            </a:r>
          </a:p>
        </p:txBody>
      </p:sp>
      <p:sp>
        <p:nvSpPr>
          <p:cNvPr id="74" name="TextBox 73">
            <a:extLst>
              <a:ext uri="{FF2B5EF4-FFF2-40B4-BE49-F238E27FC236}">
                <a16:creationId xmlns:a16="http://schemas.microsoft.com/office/drawing/2014/main" id="{6C9C9C7C-1B0A-410F-B423-F754AE6214D9}"/>
              </a:ext>
            </a:extLst>
          </p:cNvPr>
          <p:cNvSpPr txBox="1"/>
          <p:nvPr/>
        </p:nvSpPr>
        <p:spPr>
          <a:xfrm>
            <a:off x="2329127" y="4452755"/>
            <a:ext cx="1612173" cy="523220"/>
          </a:xfrm>
          <a:prstGeom prst="rect">
            <a:avLst/>
          </a:prstGeom>
          <a:noFill/>
        </p:spPr>
        <p:txBody>
          <a:bodyPr wrap="none" rtlCol="0">
            <a:spAutoFit/>
          </a:bodyPr>
          <a:lstStyle/>
          <a:p>
            <a:pPr algn="ctr"/>
            <a:r>
              <a:rPr lang="en-US" sz="1400" dirty="0"/>
              <a:t>Who has </a:t>
            </a:r>
            <a:r>
              <a:rPr lang="en-US" sz="1400" b="1" dirty="0"/>
              <a:t>physical</a:t>
            </a:r>
          </a:p>
          <a:p>
            <a:pPr algn="ctr"/>
            <a:r>
              <a:rPr lang="en-US" sz="1400" dirty="0"/>
              <a:t>access my </a:t>
            </a:r>
            <a:r>
              <a:rPr lang="en-US" sz="1400" b="1" dirty="0"/>
              <a:t>servers?</a:t>
            </a:r>
            <a:endParaRPr lang="en-US" sz="1400" dirty="0"/>
          </a:p>
        </p:txBody>
      </p:sp>
      <p:sp>
        <p:nvSpPr>
          <p:cNvPr id="75" name="TextBox 74">
            <a:extLst>
              <a:ext uri="{FF2B5EF4-FFF2-40B4-BE49-F238E27FC236}">
                <a16:creationId xmlns:a16="http://schemas.microsoft.com/office/drawing/2014/main" id="{D99E979F-5384-49CD-BCE6-6B892AA927A2}"/>
              </a:ext>
            </a:extLst>
          </p:cNvPr>
          <p:cNvSpPr txBox="1"/>
          <p:nvPr/>
        </p:nvSpPr>
        <p:spPr>
          <a:xfrm>
            <a:off x="1882228" y="1831009"/>
            <a:ext cx="1665007" cy="523220"/>
          </a:xfrm>
          <a:prstGeom prst="rect">
            <a:avLst/>
          </a:prstGeom>
          <a:noFill/>
        </p:spPr>
        <p:txBody>
          <a:bodyPr wrap="none" rtlCol="0">
            <a:spAutoFit/>
          </a:bodyPr>
          <a:lstStyle/>
          <a:p>
            <a:pPr algn="ctr"/>
            <a:r>
              <a:rPr lang="en-US" sz="1400" dirty="0"/>
              <a:t>What </a:t>
            </a:r>
            <a:r>
              <a:rPr lang="en-US" sz="1400" b="1" dirty="0"/>
              <a:t>size</a:t>
            </a:r>
            <a:r>
              <a:rPr lang="en-US" sz="1400" dirty="0"/>
              <a:t> of </a:t>
            </a:r>
            <a:r>
              <a:rPr lang="en-US" sz="1400" b="1" dirty="0"/>
              <a:t>servers</a:t>
            </a:r>
          </a:p>
          <a:p>
            <a:pPr algn="ctr"/>
            <a:r>
              <a:rPr lang="en-US" sz="1400" dirty="0"/>
              <a:t>should I </a:t>
            </a:r>
            <a:r>
              <a:rPr lang="en-US" sz="1400" b="1" dirty="0"/>
              <a:t>buy</a:t>
            </a:r>
            <a:r>
              <a:rPr lang="en-US" sz="1400" dirty="0"/>
              <a:t>?</a:t>
            </a:r>
          </a:p>
        </p:txBody>
      </p:sp>
      <p:sp>
        <p:nvSpPr>
          <p:cNvPr id="76" name="TextBox 75">
            <a:extLst>
              <a:ext uri="{FF2B5EF4-FFF2-40B4-BE49-F238E27FC236}">
                <a16:creationId xmlns:a16="http://schemas.microsoft.com/office/drawing/2014/main" id="{6172CF8F-AB98-4E24-B2DD-0499A5F70222}"/>
              </a:ext>
            </a:extLst>
          </p:cNvPr>
          <p:cNvSpPr txBox="1"/>
          <p:nvPr/>
        </p:nvSpPr>
        <p:spPr>
          <a:xfrm rot="20758428">
            <a:off x="826513" y="2839064"/>
            <a:ext cx="1968680" cy="307777"/>
          </a:xfrm>
          <a:prstGeom prst="rect">
            <a:avLst/>
          </a:prstGeom>
          <a:noFill/>
        </p:spPr>
        <p:txBody>
          <a:bodyPr wrap="none" rtlCol="0">
            <a:spAutoFit/>
          </a:bodyPr>
          <a:lstStyle/>
          <a:p>
            <a:pPr algn="ctr"/>
            <a:r>
              <a:rPr lang="en-US" sz="1400" dirty="0"/>
              <a:t>How can I </a:t>
            </a:r>
            <a:r>
              <a:rPr lang="en-US" sz="1400" b="1" dirty="0"/>
              <a:t>scale</a:t>
            </a:r>
            <a:r>
              <a:rPr lang="en-US" sz="1400" dirty="0"/>
              <a:t> my app?</a:t>
            </a:r>
          </a:p>
        </p:txBody>
      </p:sp>
      <p:sp>
        <p:nvSpPr>
          <p:cNvPr id="77" name="TextBox 76">
            <a:extLst>
              <a:ext uri="{FF2B5EF4-FFF2-40B4-BE49-F238E27FC236}">
                <a16:creationId xmlns:a16="http://schemas.microsoft.com/office/drawing/2014/main" id="{9146BDC1-FBE9-4B92-B69C-004E2FC1FCF4}"/>
              </a:ext>
            </a:extLst>
          </p:cNvPr>
          <p:cNvSpPr txBox="1"/>
          <p:nvPr/>
        </p:nvSpPr>
        <p:spPr>
          <a:xfrm rot="20758428">
            <a:off x="332229" y="3975502"/>
            <a:ext cx="1799916" cy="523220"/>
          </a:xfrm>
          <a:prstGeom prst="rect">
            <a:avLst/>
          </a:prstGeom>
          <a:noFill/>
        </p:spPr>
        <p:txBody>
          <a:bodyPr wrap="none" rtlCol="0">
            <a:spAutoFit/>
          </a:bodyPr>
          <a:lstStyle/>
          <a:p>
            <a:pPr algn="ctr"/>
            <a:r>
              <a:rPr lang="en-US" sz="1400" dirty="0"/>
              <a:t>Do I need a secondary</a:t>
            </a:r>
          </a:p>
          <a:p>
            <a:pPr algn="ctr"/>
            <a:r>
              <a:rPr lang="en-US" sz="1400" b="1" dirty="0"/>
              <a:t>Network connection?</a:t>
            </a:r>
          </a:p>
        </p:txBody>
      </p:sp>
      <p:sp>
        <p:nvSpPr>
          <p:cNvPr id="78" name="TextBox 77">
            <a:extLst>
              <a:ext uri="{FF2B5EF4-FFF2-40B4-BE49-F238E27FC236}">
                <a16:creationId xmlns:a16="http://schemas.microsoft.com/office/drawing/2014/main" id="{DC56CCA5-57B6-4553-A99B-9B85A7C97705}"/>
              </a:ext>
            </a:extLst>
          </p:cNvPr>
          <p:cNvSpPr txBox="1"/>
          <p:nvPr/>
        </p:nvSpPr>
        <p:spPr>
          <a:xfrm rot="1903785">
            <a:off x="9817293" y="1401722"/>
            <a:ext cx="1547475" cy="523220"/>
          </a:xfrm>
          <a:prstGeom prst="rect">
            <a:avLst/>
          </a:prstGeom>
          <a:noFill/>
        </p:spPr>
        <p:txBody>
          <a:bodyPr wrap="none" rtlCol="0">
            <a:spAutoFit/>
          </a:bodyPr>
          <a:lstStyle/>
          <a:p>
            <a:pPr algn="ctr"/>
            <a:r>
              <a:rPr lang="en-US" sz="1400" dirty="0"/>
              <a:t>How can I increase</a:t>
            </a:r>
          </a:p>
          <a:p>
            <a:pPr algn="ctr"/>
            <a:r>
              <a:rPr lang="en-US" sz="1400" b="1" dirty="0"/>
              <a:t>server</a:t>
            </a:r>
            <a:r>
              <a:rPr lang="en-US" sz="1400" dirty="0"/>
              <a:t> utilization?</a:t>
            </a:r>
            <a:endParaRPr lang="en-US" sz="1400" b="1" dirty="0"/>
          </a:p>
        </p:txBody>
      </p:sp>
      <p:sp>
        <p:nvSpPr>
          <p:cNvPr id="79" name="TextBox 78">
            <a:extLst>
              <a:ext uri="{FF2B5EF4-FFF2-40B4-BE49-F238E27FC236}">
                <a16:creationId xmlns:a16="http://schemas.microsoft.com/office/drawing/2014/main" id="{514DB1D9-FBF6-4554-83D8-7808B7127EF8}"/>
              </a:ext>
            </a:extLst>
          </p:cNvPr>
          <p:cNvSpPr txBox="1"/>
          <p:nvPr/>
        </p:nvSpPr>
        <p:spPr>
          <a:xfrm rot="512763">
            <a:off x="6726754" y="1215395"/>
            <a:ext cx="2022798" cy="523220"/>
          </a:xfrm>
          <a:prstGeom prst="rect">
            <a:avLst/>
          </a:prstGeom>
          <a:noFill/>
        </p:spPr>
        <p:txBody>
          <a:bodyPr wrap="none" rtlCol="0">
            <a:spAutoFit/>
          </a:bodyPr>
          <a:lstStyle/>
          <a:p>
            <a:pPr algn="ctr"/>
            <a:r>
              <a:rPr lang="en-US" sz="1400" dirty="0"/>
              <a:t>What happens in case of</a:t>
            </a:r>
          </a:p>
          <a:p>
            <a:pPr algn="ctr"/>
            <a:r>
              <a:rPr lang="en-US" sz="1400" dirty="0"/>
              <a:t>server hardware </a:t>
            </a:r>
            <a:r>
              <a:rPr lang="en-US" sz="1400" b="1" dirty="0"/>
              <a:t>failure?</a:t>
            </a:r>
          </a:p>
        </p:txBody>
      </p:sp>
      <p:sp>
        <p:nvSpPr>
          <p:cNvPr id="80" name="TextBox 79">
            <a:extLst>
              <a:ext uri="{FF2B5EF4-FFF2-40B4-BE49-F238E27FC236}">
                <a16:creationId xmlns:a16="http://schemas.microsoft.com/office/drawing/2014/main" id="{14380638-C967-40C1-8902-6A60BCAF1BAE}"/>
              </a:ext>
            </a:extLst>
          </p:cNvPr>
          <p:cNvSpPr txBox="1"/>
          <p:nvPr/>
        </p:nvSpPr>
        <p:spPr>
          <a:xfrm rot="512763">
            <a:off x="4013596" y="4552448"/>
            <a:ext cx="1248355" cy="523220"/>
          </a:xfrm>
          <a:prstGeom prst="rect">
            <a:avLst/>
          </a:prstGeom>
          <a:noFill/>
        </p:spPr>
        <p:txBody>
          <a:bodyPr wrap="none" rtlCol="0">
            <a:spAutoFit/>
          </a:bodyPr>
          <a:lstStyle/>
          <a:p>
            <a:pPr algn="ctr"/>
            <a:r>
              <a:rPr lang="en-US" sz="1400" dirty="0"/>
              <a:t>Who </a:t>
            </a:r>
            <a:r>
              <a:rPr lang="en-US" sz="1400" b="1" dirty="0"/>
              <a:t>monitors</a:t>
            </a:r>
          </a:p>
          <a:p>
            <a:pPr algn="ctr"/>
            <a:r>
              <a:rPr lang="en-US" sz="1400" dirty="0"/>
              <a:t>my </a:t>
            </a:r>
            <a:r>
              <a:rPr lang="en-US" sz="1400" b="1" dirty="0"/>
              <a:t>servers</a:t>
            </a:r>
            <a:r>
              <a:rPr lang="en-US" sz="1400" dirty="0"/>
              <a:t>?</a:t>
            </a:r>
            <a:endParaRPr lang="en-US" sz="1400" b="1" dirty="0"/>
          </a:p>
        </p:txBody>
      </p:sp>
      <p:sp>
        <p:nvSpPr>
          <p:cNvPr id="81" name="TextBox 80">
            <a:extLst>
              <a:ext uri="{FF2B5EF4-FFF2-40B4-BE49-F238E27FC236}">
                <a16:creationId xmlns:a16="http://schemas.microsoft.com/office/drawing/2014/main" id="{A376E325-FBF0-4632-93D0-19FFF20D57F5}"/>
              </a:ext>
            </a:extLst>
          </p:cNvPr>
          <p:cNvSpPr txBox="1"/>
          <p:nvPr/>
        </p:nvSpPr>
        <p:spPr>
          <a:xfrm rot="20512394">
            <a:off x="5603974" y="2131661"/>
            <a:ext cx="1248355" cy="523220"/>
          </a:xfrm>
          <a:prstGeom prst="rect">
            <a:avLst/>
          </a:prstGeom>
          <a:noFill/>
        </p:spPr>
        <p:txBody>
          <a:bodyPr wrap="none" rtlCol="0">
            <a:spAutoFit/>
          </a:bodyPr>
          <a:lstStyle/>
          <a:p>
            <a:pPr algn="ctr"/>
            <a:r>
              <a:rPr lang="en-US" sz="1400" dirty="0"/>
              <a:t>Who </a:t>
            </a:r>
            <a:r>
              <a:rPr lang="en-US" sz="1400" b="1" dirty="0"/>
              <a:t>monitors</a:t>
            </a:r>
          </a:p>
          <a:p>
            <a:pPr algn="ctr"/>
            <a:r>
              <a:rPr lang="en-US" sz="1400" dirty="0"/>
              <a:t>my </a:t>
            </a:r>
            <a:r>
              <a:rPr lang="en-US" sz="1400" b="1" dirty="0"/>
              <a:t>apps</a:t>
            </a:r>
            <a:r>
              <a:rPr lang="en-US" sz="1400" dirty="0"/>
              <a:t>?</a:t>
            </a:r>
            <a:endParaRPr lang="en-US" sz="1400" b="1" dirty="0"/>
          </a:p>
        </p:txBody>
      </p:sp>
      <p:sp>
        <p:nvSpPr>
          <p:cNvPr id="82" name="TextBox 81">
            <a:extLst>
              <a:ext uri="{FF2B5EF4-FFF2-40B4-BE49-F238E27FC236}">
                <a16:creationId xmlns:a16="http://schemas.microsoft.com/office/drawing/2014/main" id="{CC960822-3A94-4D77-805E-9124E96B8937}"/>
              </a:ext>
            </a:extLst>
          </p:cNvPr>
          <p:cNvSpPr txBox="1"/>
          <p:nvPr/>
        </p:nvSpPr>
        <p:spPr>
          <a:xfrm rot="512763">
            <a:off x="7532078" y="5099780"/>
            <a:ext cx="2022798" cy="523220"/>
          </a:xfrm>
          <a:prstGeom prst="rect">
            <a:avLst/>
          </a:prstGeom>
          <a:noFill/>
        </p:spPr>
        <p:txBody>
          <a:bodyPr wrap="none" rtlCol="0">
            <a:spAutoFit/>
          </a:bodyPr>
          <a:lstStyle/>
          <a:p>
            <a:pPr algn="ctr"/>
            <a:r>
              <a:rPr lang="en-US" sz="1400" dirty="0"/>
              <a:t>What happens in case of</a:t>
            </a:r>
          </a:p>
          <a:p>
            <a:pPr algn="ctr"/>
            <a:r>
              <a:rPr lang="en-US" sz="1400" dirty="0"/>
              <a:t>server hardware </a:t>
            </a:r>
            <a:r>
              <a:rPr lang="en-US" sz="1400" b="1" dirty="0"/>
              <a:t>failure?</a:t>
            </a:r>
          </a:p>
        </p:txBody>
      </p:sp>
      <p:sp>
        <p:nvSpPr>
          <p:cNvPr id="83" name="TextBox 82">
            <a:extLst>
              <a:ext uri="{FF2B5EF4-FFF2-40B4-BE49-F238E27FC236}">
                <a16:creationId xmlns:a16="http://schemas.microsoft.com/office/drawing/2014/main" id="{641E45CC-43A8-438F-93FD-38CDFEF277CF}"/>
              </a:ext>
            </a:extLst>
          </p:cNvPr>
          <p:cNvSpPr txBox="1"/>
          <p:nvPr/>
        </p:nvSpPr>
        <p:spPr>
          <a:xfrm rot="512763">
            <a:off x="1091150" y="4807056"/>
            <a:ext cx="1011046" cy="738664"/>
          </a:xfrm>
          <a:prstGeom prst="rect">
            <a:avLst/>
          </a:prstGeom>
          <a:noFill/>
        </p:spPr>
        <p:txBody>
          <a:bodyPr wrap="none" rtlCol="0">
            <a:spAutoFit/>
          </a:bodyPr>
          <a:lstStyle/>
          <a:p>
            <a:pPr algn="ctr"/>
            <a:r>
              <a:rPr lang="en-US" sz="1400" dirty="0"/>
              <a:t>How </a:t>
            </a:r>
            <a:r>
              <a:rPr lang="en-US" sz="1400" b="1" dirty="0"/>
              <a:t>many</a:t>
            </a:r>
            <a:r>
              <a:rPr lang="en-US" sz="1400" dirty="0"/>
              <a:t> </a:t>
            </a:r>
          </a:p>
          <a:p>
            <a:pPr algn="ctr"/>
            <a:r>
              <a:rPr lang="en-US" sz="1400" dirty="0"/>
              <a:t>servers</a:t>
            </a:r>
          </a:p>
          <a:p>
            <a:pPr algn="ctr"/>
            <a:r>
              <a:rPr lang="en-US" sz="1400" dirty="0"/>
              <a:t> do I need?</a:t>
            </a:r>
            <a:endParaRPr lang="en-US" sz="1400" b="1" dirty="0"/>
          </a:p>
        </p:txBody>
      </p:sp>
      <p:sp>
        <p:nvSpPr>
          <p:cNvPr id="84" name="TextBox 83">
            <a:extLst>
              <a:ext uri="{FF2B5EF4-FFF2-40B4-BE49-F238E27FC236}">
                <a16:creationId xmlns:a16="http://schemas.microsoft.com/office/drawing/2014/main" id="{2936916D-09AF-430A-B901-374D9AB3774B}"/>
              </a:ext>
            </a:extLst>
          </p:cNvPr>
          <p:cNvSpPr txBox="1"/>
          <p:nvPr/>
        </p:nvSpPr>
        <p:spPr>
          <a:xfrm rot="20455318">
            <a:off x="3880181" y="1714922"/>
            <a:ext cx="1732141" cy="523220"/>
          </a:xfrm>
          <a:prstGeom prst="rect">
            <a:avLst/>
          </a:prstGeom>
          <a:noFill/>
        </p:spPr>
        <p:txBody>
          <a:bodyPr wrap="none" rtlCol="0">
            <a:spAutoFit/>
          </a:bodyPr>
          <a:lstStyle/>
          <a:p>
            <a:pPr algn="ctr"/>
            <a:r>
              <a:rPr lang="en-US" sz="1400" dirty="0"/>
              <a:t>How do I </a:t>
            </a:r>
            <a:r>
              <a:rPr lang="en-US" sz="1400" b="1" dirty="0"/>
              <a:t>deploy</a:t>
            </a:r>
            <a:r>
              <a:rPr lang="en-US" sz="1400" dirty="0"/>
              <a:t> new</a:t>
            </a:r>
          </a:p>
          <a:p>
            <a:pPr algn="ctr"/>
            <a:r>
              <a:rPr lang="en-US" sz="1400" dirty="0"/>
              <a:t> </a:t>
            </a:r>
            <a:r>
              <a:rPr lang="en-US" sz="1400" b="1" dirty="0"/>
              <a:t>code</a:t>
            </a:r>
            <a:r>
              <a:rPr lang="en-US" sz="1400" dirty="0"/>
              <a:t> to my </a:t>
            </a:r>
            <a:r>
              <a:rPr lang="en-US" sz="1400" b="1" dirty="0"/>
              <a:t>servers</a:t>
            </a:r>
            <a:r>
              <a:rPr lang="en-US" sz="1400" dirty="0"/>
              <a:t>?</a:t>
            </a:r>
            <a:endParaRPr lang="en-US" sz="1400" b="1" dirty="0"/>
          </a:p>
        </p:txBody>
      </p:sp>
      <p:sp>
        <p:nvSpPr>
          <p:cNvPr id="85" name="TextBox 84">
            <a:extLst>
              <a:ext uri="{FF2B5EF4-FFF2-40B4-BE49-F238E27FC236}">
                <a16:creationId xmlns:a16="http://schemas.microsoft.com/office/drawing/2014/main" id="{FC8C1178-0F9D-4E07-BD8A-D3154ABD4D1B}"/>
              </a:ext>
            </a:extLst>
          </p:cNvPr>
          <p:cNvSpPr txBox="1"/>
          <p:nvPr/>
        </p:nvSpPr>
        <p:spPr>
          <a:xfrm rot="20455318">
            <a:off x="10190674" y="4576392"/>
            <a:ext cx="1402885" cy="523220"/>
          </a:xfrm>
          <a:prstGeom prst="rect">
            <a:avLst/>
          </a:prstGeom>
          <a:noFill/>
        </p:spPr>
        <p:txBody>
          <a:bodyPr wrap="none" rtlCol="0">
            <a:spAutoFit/>
          </a:bodyPr>
          <a:lstStyle/>
          <a:p>
            <a:pPr algn="ctr"/>
            <a:r>
              <a:rPr lang="en-US" sz="1400" dirty="0"/>
              <a:t>What </a:t>
            </a:r>
            <a:r>
              <a:rPr lang="en-US" sz="1400" b="1" dirty="0"/>
              <a:t>storage</a:t>
            </a:r>
            <a:r>
              <a:rPr lang="en-US" sz="1400" dirty="0"/>
              <a:t> do</a:t>
            </a:r>
          </a:p>
          <a:p>
            <a:pPr algn="ctr"/>
            <a:r>
              <a:rPr lang="en-US" sz="1400" dirty="0"/>
              <a:t> I need to use?</a:t>
            </a:r>
            <a:endParaRPr lang="en-US" sz="1400" b="1" dirty="0"/>
          </a:p>
        </p:txBody>
      </p:sp>
      <p:sp>
        <p:nvSpPr>
          <p:cNvPr id="86" name="TextBox 85">
            <a:extLst>
              <a:ext uri="{FF2B5EF4-FFF2-40B4-BE49-F238E27FC236}">
                <a16:creationId xmlns:a16="http://schemas.microsoft.com/office/drawing/2014/main" id="{51B42907-A928-47BB-8C43-6934D71121A6}"/>
              </a:ext>
            </a:extLst>
          </p:cNvPr>
          <p:cNvSpPr txBox="1"/>
          <p:nvPr/>
        </p:nvSpPr>
        <p:spPr>
          <a:xfrm rot="512763">
            <a:off x="6611370" y="4135981"/>
            <a:ext cx="2253566" cy="523220"/>
          </a:xfrm>
          <a:prstGeom prst="rect">
            <a:avLst/>
          </a:prstGeom>
          <a:noFill/>
        </p:spPr>
        <p:txBody>
          <a:bodyPr wrap="none" rtlCol="0">
            <a:spAutoFit/>
          </a:bodyPr>
          <a:lstStyle/>
          <a:p>
            <a:pPr algn="ctr"/>
            <a:r>
              <a:rPr lang="en-US" sz="1400" dirty="0"/>
              <a:t>How do I keep the </a:t>
            </a:r>
            <a:r>
              <a:rPr lang="en-US" sz="1400" b="1" dirty="0"/>
              <a:t>operating</a:t>
            </a:r>
          </a:p>
          <a:p>
            <a:pPr algn="ctr"/>
            <a:r>
              <a:rPr lang="en-US" sz="1400" b="1" dirty="0"/>
              <a:t>system</a:t>
            </a:r>
            <a:r>
              <a:rPr lang="en-US" sz="1400" dirty="0"/>
              <a:t> up to date?</a:t>
            </a:r>
          </a:p>
        </p:txBody>
      </p:sp>
      <p:sp>
        <p:nvSpPr>
          <p:cNvPr id="87" name="TextBox 86">
            <a:extLst>
              <a:ext uri="{FF2B5EF4-FFF2-40B4-BE49-F238E27FC236}">
                <a16:creationId xmlns:a16="http://schemas.microsoft.com/office/drawing/2014/main" id="{1C380F6A-071B-45D5-80B0-309E16F04C10}"/>
              </a:ext>
            </a:extLst>
          </p:cNvPr>
          <p:cNvSpPr txBox="1"/>
          <p:nvPr/>
        </p:nvSpPr>
        <p:spPr>
          <a:xfrm rot="20736026">
            <a:off x="9797401" y="5401208"/>
            <a:ext cx="1806457" cy="523220"/>
          </a:xfrm>
          <a:prstGeom prst="rect">
            <a:avLst/>
          </a:prstGeom>
          <a:noFill/>
        </p:spPr>
        <p:txBody>
          <a:bodyPr wrap="none" rtlCol="0">
            <a:spAutoFit/>
          </a:bodyPr>
          <a:lstStyle/>
          <a:p>
            <a:pPr algn="ctr"/>
            <a:r>
              <a:rPr lang="en-US" sz="1400" dirty="0"/>
              <a:t>How can I dynamically</a:t>
            </a:r>
          </a:p>
          <a:p>
            <a:pPr algn="ctr"/>
            <a:r>
              <a:rPr lang="en-US" sz="1400" dirty="0"/>
              <a:t>configure my app?</a:t>
            </a:r>
          </a:p>
        </p:txBody>
      </p:sp>
      <p:sp>
        <p:nvSpPr>
          <p:cNvPr id="88" name="TextBox 87">
            <a:extLst>
              <a:ext uri="{FF2B5EF4-FFF2-40B4-BE49-F238E27FC236}">
                <a16:creationId xmlns:a16="http://schemas.microsoft.com/office/drawing/2014/main" id="{E5A00963-5DBD-4043-A67E-BB3A962EF35B}"/>
              </a:ext>
            </a:extLst>
          </p:cNvPr>
          <p:cNvSpPr txBox="1"/>
          <p:nvPr/>
        </p:nvSpPr>
        <p:spPr>
          <a:xfrm>
            <a:off x="6241737" y="5753435"/>
            <a:ext cx="1567032" cy="523220"/>
          </a:xfrm>
          <a:prstGeom prst="rect">
            <a:avLst/>
          </a:prstGeom>
          <a:noFill/>
        </p:spPr>
        <p:txBody>
          <a:bodyPr wrap="none" rtlCol="0">
            <a:spAutoFit/>
          </a:bodyPr>
          <a:lstStyle/>
          <a:p>
            <a:pPr algn="ctr"/>
            <a:r>
              <a:rPr lang="en-US" sz="1400" dirty="0"/>
              <a:t>How often should I</a:t>
            </a:r>
          </a:p>
          <a:p>
            <a:pPr algn="ctr"/>
            <a:r>
              <a:rPr lang="en-US" sz="1400" b="1" dirty="0"/>
              <a:t>patch</a:t>
            </a:r>
            <a:r>
              <a:rPr lang="en-US" sz="1400" dirty="0"/>
              <a:t> my </a:t>
            </a:r>
            <a:r>
              <a:rPr lang="en-US" sz="1400" b="1" dirty="0"/>
              <a:t>severs?</a:t>
            </a:r>
            <a:endParaRPr lang="en-US" sz="1400" dirty="0"/>
          </a:p>
        </p:txBody>
      </p:sp>
      <p:sp>
        <p:nvSpPr>
          <p:cNvPr id="89" name="TextBox 88">
            <a:extLst>
              <a:ext uri="{FF2B5EF4-FFF2-40B4-BE49-F238E27FC236}">
                <a16:creationId xmlns:a16="http://schemas.microsoft.com/office/drawing/2014/main" id="{7AA433AD-0652-4029-B010-81F1E2FC7CD8}"/>
              </a:ext>
            </a:extLst>
          </p:cNvPr>
          <p:cNvSpPr txBox="1"/>
          <p:nvPr/>
        </p:nvSpPr>
        <p:spPr>
          <a:xfrm rot="20540013">
            <a:off x="3665018" y="5481872"/>
            <a:ext cx="1431802" cy="307777"/>
          </a:xfrm>
          <a:prstGeom prst="rect">
            <a:avLst/>
          </a:prstGeom>
          <a:noFill/>
        </p:spPr>
        <p:txBody>
          <a:bodyPr wrap="none" rtlCol="0">
            <a:spAutoFit/>
          </a:bodyPr>
          <a:lstStyle/>
          <a:p>
            <a:pPr algn="ctr"/>
            <a:r>
              <a:rPr lang="en-US" sz="1400" dirty="0"/>
              <a:t>Do I need a </a:t>
            </a:r>
            <a:r>
              <a:rPr lang="en-US" sz="1400" b="1" dirty="0"/>
              <a:t>UPS</a:t>
            </a:r>
            <a:r>
              <a:rPr lang="en-US" sz="1400" dirty="0"/>
              <a:t>?</a:t>
            </a:r>
          </a:p>
        </p:txBody>
      </p:sp>
      <p:sp>
        <p:nvSpPr>
          <p:cNvPr id="90" name="TextBox 89">
            <a:extLst>
              <a:ext uri="{FF2B5EF4-FFF2-40B4-BE49-F238E27FC236}">
                <a16:creationId xmlns:a16="http://schemas.microsoft.com/office/drawing/2014/main" id="{DAE22D34-B75D-4780-AF4B-AB21B2EC3193}"/>
              </a:ext>
            </a:extLst>
          </p:cNvPr>
          <p:cNvSpPr txBox="1"/>
          <p:nvPr/>
        </p:nvSpPr>
        <p:spPr>
          <a:xfrm>
            <a:off x="1386567" y="5770394"/>
            <a:ext cx="1944314" cy="523220"/>
          </a:xfrm>
          <a:prstGeom prst="rect">
            <a:avLst/>
          </a:prstGeom>
          <a:noFill/>
        </p:spPr>
        <p:txBody>
          <a:bodyPr wrap="none" rtlCol="0">
            <a:spAutoFit/>
          </a:bodyPr>
          <a:lstStyle/>
          <a:p>
            <a:pPr algn="ctr"/>
            <a:r>
              <a:rPr lang="en-US" sz="1400" dirty="0"/>
              <a:t>It takes how long to</a:t>
            </a:r>
          </a:p>
          <a:p>
            <a:pPr algn="ctr"/>
            <a:r>
              <a:rPr lang="en-US" sz="1400" b="1" dirty="0"/>
              <a:t>provision</a:t>
            </a:r>
            <a:r>
              <a:rPr lang="en-US" sz="1400" dirty="0"/>
              <a:t> a new </a:t>
            </a:r>
            <a:r>
              <a:rPr lang="en-US" sz="1400" b="1" dirty="0"/>
              <a:t>server?</a:t>
            </a:r>
            <a:endParaRPr lang="en-US" sz="1400" dirty="0"/>
          </a:p>
        </p:txBody>
      </p:sp>
      <p:sp>
        <p:nvSpPr>
          <p:cNvPr id="91" name="TextBox 90">
            <a:extLst>
              <a:ext uri="{FF2B5EF4-FFF2-40B4-BE49-F238E27FC236}">
                <a16:creationId xmlns:a16="http://schemas.microsoft.com/office/drawing/2014/main" id="{ED81061B-8EE2-4320-8031-CA85292CD6B8}"/>
              </a:ext>
            </a:extLst>
          </p:cNvPr>
          <p:cNvSpPr txBox="1"/>
          <p:nvPr/>
        </p:nvSpPr>
        <p:spPr>
          <a:xfrm>
            <a:off x="3483966" y="2815929"/>
            <a:ext cx="1887312" cy="523220"/>
          </a:xfrm>
          <a:prstGeom prst="rect">
            <a:avLst/>
          </a:prstGeom>
          <a:noFill/>
        </p:spPr>
        <p:txBody>
          <a:bodyPr wrap="none" rtlCol="0">
            <a:spAutoFit/>
          </a:bodyPr>
          <a:lstStyle/>
          <a:p>
            <a:pPr algn="ctr"/>
            <a:r>
              <a:rPr lang="en-US" sz="1400" dirty="0"/>
              <a:t>Which packages should</a:t>
            </a:r>
          </a:p>
          <a:p>
            <a:pPr algn="ctr"/>
            <a:r>
              <a:rPr lang="en-US" sz="1400" dirty="0"/>
              <a:t>be on my </a:t>
            </a:r>
            <a:r>
              <a:rPr lang="en-US" sz="1400" b="1" dirty="0"/>
              <a:t>server</a:t>
            </a:r>
            <a:r>
              <a:rPr lang="en-US" sz="1400" dirty="0"/>
              <a:t>?</a:t>
            </a:r>
          </a:p>
        </p:txBody>
      </p:sp>
    </p:spTree>
    <p:extLst>
      <p:ext uri="{BB962C8B-B14F-4D97-AF65-F5344CB8AC3E}">
        <p14:creationId xmlns:p14="http://schemas.microsoft.com/office/powerpoint/2010/main" val="3010582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1" nodeType="afterEffect">
                                  <p:stCondLst>
                                    <p:cond delay="0"/>
                                  </p:stCondLst>
                                  <p:childTnLst>
                                    <p:animMotion origin="layout" path="M 1.45833E-6 2.59259E-6 L 0.00091 -0.22847 " pathEditMode="relative" rAng="0" ptsTypes="AA">
                                      <p:cBhvr>
                                        <p:cTn id="6" dur="500" fill="hold"/>
                                        <p:tgtEl>
                                          <p:spTgt spid="14"/>
                                        </p:tgtEl>
                                        <p:attrNameLst>
                                          <p:attrName>ppt_x</p:attrName>
                                          <p:attrName>ppt_y</p:attrName>
                                        </p:attrNameLst>
                                      </p:cBhvr>
                                      <p:rCtr x="39" y="-11435"/>
                                    </p:animMotion>
                                  </p:childTnLst>
                                </p:cTn>
                              </p:par>
                            </p:childTnLst>
                          </p:cTn>
                        </p:par>
                        <p:par>
                          <p:cTn id="7" fill="hold">
                            <p:stCondLst>
                              <p:cond delay="500"/>
                            </p:stCondLst>
                            <p:childTnLst>
                              <p:par>
                                <p:cTn id="8" presetID="9" presetClass="entr" presetSubtype="0" fill="hold" grpId="0"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childTnLst>
                          </p:cTn>
                        </p:par>
                        <p:par>
                          <p:cTn id="11" fill="hold">
                            <p:stCondLst>
                              <p:cond delay="1000"/>
                            </p:stCondLst>
                            <p:childTnLst>
                              <p:par>
                                <p:cTn id="12" presetID="1" presetClass="exit" presetSubtype="0" fill="hold" grpId="2" nodeType="afterEffect">
                                  <p:stCondLst>
                                    <p:cond delay="0"/>
                                  </p:stCondLst>
                                  <p:childTnLst>
                                    <p:set>
                                      <p:cBhvr>
                                        <p:cTn id="13" dur="1" fill="hold">
                                          <p:stCondLst>
                                            <p:cond delay="0"/>
                                          </p:stCondLst>
                                        </p:cTn>
                                        <p:tgtEl>
                                          <p:spTgt spid="1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grpId="0" nodeType="clickEffect">
                                  <p:stCondLst>
                                    <p:cond delay="0"/>
                                  </p:stCondLst>
                                  <p:childTnLst>
                                    <p:animMotion origin="layout" path="M 2.5E-6 -7.40741E-7 L -0.60261 0.30625 " pathEditMode="relative" rAng="0" ptsTypes="AA">
                                      <p:cBhvr>
                                        <p:cTn id="17" dur="500" fill="hold"/>
                                        <p:tgtEl>
                                          <p:spTgt spid="72"/>
                                        </p:tgtEl>
                                        <p:attrNameLst>
                                          <p:attrName>ppt_x</p:attrName>
                                          <p:attrName>ppt_y</p:attrName>
                                        </p:attrNameLst>
                                      </p:cBhvr>
                                      <p:rCtr x="-30130" y="15301"/>
                                    </p:animMotion>
                                  </p:childTnLst>
                                </p:cTn>
                              </p:par>
                              <p:par>
                                <p:cTn id="18" presetID="42" presetClass="path" presetSubtype="0" accel="50000" decel="50000" fill="hold" grpId="0" nodeType="withEffect">
                                  <p:stCondLst>
                                    <p:cond delay="0"/>
                                  </p:stCondLst>
                                  <p:childTnLst>
                                    <p:animMotion origin="layout" path="M 4.58333E-6 -3.7037E-6 L 0.1513 0.0669 " pathEditMode="relative" rAng="0" ptsTypes="AA">
                                      <p:cBhvr>
                                        <p:cTn id="19" dur="500" fill="hold"/>
                                        <p:tgtEl>
                                          <p:spTgt spid="86"/>
                                        </p:tgtEl>
                                        <p:attrNameLst>
                                          <p:attrName>ppt_x</p:attrName>
                                          <p:attrName>ppt_y</p:attrName>
                                        </p:attrNameLst>
                                      </p:cBhvr>
                                      <p:rCtr x="7565" y="3333"/>
                                    </p:animMotion>
                                  </p:childTnLst>
                                </p:cTn>
                              </p:par>
                              <p:par>
                                <p:cTn id="20" presetID="42" presetClass="path" presetSubtype="0" accel="50000" decel="50000" fill="hold" grpId="0" nodeType="withEffect">
                                  <p:stCondLst>
                                    <p:cond delay="0"/>
                                  </p:stCondLst>
                                  <p:childTnLst>
                                    <p:animMotion origin="layout" path="M -1.875E-6 -3.33333E-6 L -0.41458 -0.20347 " pathEditMode="relative" rAng="0" ptsTypes="AA">
                                      <p:cBhvr>
                                        <p:cTn id="21" dur="500" fill="hold"/>
                                        <p:tgtEl>
                                          <p:spTgt spid="88"/>
                                        </p:tgtEl>
                                        <p:attrNameLst>
                                          <p:attrName>ppt_x</p:attrName>
                                          <p:attrName>ppt_y</p:attrName>
                                        </p:attrNameLst>
                                      </p:cBhvr>
                                      <p:rCtr x="-20729" y="-10185"/>
                                    </p:animMotion>
                                  </p:childTnLst>
                                </p:cTn>
                              </p:par>
                              <p:par>
                                <p:cTn id="22" presetID="42" presetClass="path" presetSubtype="0" accel="50000" decel="50000" fill="hold" grpId="0" nodeType="withEffect">
                                  <p:stCondLst>
                                    <p:cond delay="0"/>
                                  </p:stCondLst>
                                  <p:childTnLst>
                                    <p:animMotion origin="layout" path="M 6.25E-7 3.7037E-7 L 0.36914 -0.47431 " pathEditMode="relative" rAng="0" ptsTypes="AA">
                                      <p:cBhvr>
                                        <p:cTn id="23" dur="500" fill="hold"/>
                                        <p:tgtEl>
                                          <p:spTgt spid="83"/>
                                        </p:tgtEl>
                                        <p:attrNameLst>
                                          <p:attrName>ppt_x</p:attrName>
                                          <p:attrName>ppt_y</p:attrName>
                                        </p:attrNameLst>
                                      </p:cBhvr>
                                      <p:rCtr x="18451" y="-23727"/>
                                    </p:animMotion>
                                  </p:childTnLst>
                                </p:cTn>
                              </p:par>
                              <p:par>
                                <p:cTn id="24" presetID="42" presetClass="path" presetSubtype="0" accel="50000" decel="50000" fill="hold" grpId="0" nodeType="withEffect">
                                  <p:stCondLst>
                                    <p:cond delay="0"/>
                                  </p:stCondLst>
                                  <p:childTnLst>
                                    <p:animMotion origin="layout" path="M 2.29167E-6 -2.59259E-6 L 0.34505 -0.12662 " pathEditMode="relative" rAng="0" ptsTypes="AA">
                                      <p:cBhvr>
                                        <p:cTn id="25" dur="500" fill="hold"/>
                                        <p:tgtEl>
                                          <p:spTgt spid="76"/>
                                        </p:tgtEl>
                                        <p:attrNameLst>
                                          <p:attrName>ppt_x</p:attrName>
                                          <p:attrName>ppt_y</p:attrName>
                                        </p:attrNameLst>
                                      </p:cBhvr>
                                      <p:rCtr x="17253" y="-6343"/>
                                    </p:animMotion>
                                  </p:childTnLst>
                                </p:cTn>
                              </p:par>
                              <p:par>
                                <p:cTn id="26" presetID="42" presetClass="path" presetSubtype="0" accel="50000" decel="50000" fill="hold" grpId="0" nodeType="withEffect">
                                  <p:stCondLst>
                                    <p:cond delay="0"/>
                                  </p:stCondLst>
                                  <p:childTnLst>
                                    <p:animMotion origin="layout" path="M -1.04167E-6 -1.11111E-6 L -0.1819 0.32616 " pathEditMode="relative" rAng="0" ptsTypes="AA">
                                      <p:cBhvr>
                                        <p:cTn id="27" dur="500" fill="hold"/>
                                        <p:tgtEl>
                                          <p:spTgt spid="91"/>
                                        </p:tgtEl>
                                        <p:attrNameLst>
                                          <p:attrName>ppt_x</p:attrName>
                                          <p:attrName>ppt_y</p:attrName>
                                        </p:attrNameLst>
                                      </p:cBhvr>
                                      <p:rCtr x="-9102" y="16296"/>
                                    </p:animMotion>
                                  </p:childTnLst>
                                </p:cTn>
                              </p:par>
                              <p:par>
                                <p:cTn id="28" presetID="42" presetClass="path" presetSubtype="0" accel="50000" decel="50000" fill="hold" grpId="0" nodeType="withEffect">
                                  <p:stCondLst>
                                    <p:cond delay="0"/>
                                  </p:stCondLst>
                                  <p:childTnLst>
                                    <p:animMotion origin="layout" path="M 3.75E-6 -2.59259E-6 L 0.25612 -0.0868 " pathEditMode="relative" rAng="0" ptsTypes="AA">
                                      <p:cBhvr>
                                        <p:cTn id="29" dur="500" fill="hold"/>
                                        <p:tgtEl>
                                          <p:spTgt spid="75"/>
                                        </p:tgtEl>
                                        <p:attrNameLst>
                                          <p:attrName>ppt_x</p:attrName>
                                          <p:attrName>ppt_y</p:attrName>
                                        </p:attrNameLst>
                                      </p:cBhvr>
                                      <p:rCtr x="12799" y="-4352"/>
                                    </p:animMotion>
                                  </p:childTnLst>
                                </p:cTn>
                              </p:par>
                              <p:par>
                                <p:cTn id="30" presetID="42" presetClass="path" presetSubtype="0" accel="50000" decel="50000" fill="hold" grpId="0" nodeType="withEffect">
                                  <p:stCondLst>
                                    <p:cond delay="0"/>
                                  </p:stCondLst>
                                  <p:childTnLst>
                                    <p:animMotion origin="layout" path="M -2.70833E-6 -4.44444E-6 L 0.3944 0.47686 " pathEditMode="relative" rAng="0" ptsTypes="AA">
                                      <p:cBhvr>
                                        <p:cTn id="31" dur="500" fill="hold"/>
                                        <p:tgtEl>
                                          <p:spTgt spid="84"/>
                                        </p:tgtEl>
                                        <p:attrNameLst>
                                          <p:attrName>ppt_x</p:attrName>
                                          <p:attrName>ppt_y</p:attrName>
                                        </p:attrNameLst>
                                      </p:cBhvr>
                                      <p:rCtr x="19714" y="23843"/>
                                    </p:animMotion>
                                  </p:childTnLst>
                                </p:cTn>
                              </p:par>
                              <p:par>
                                <p:cTn id="32" presetID="42" presetClass="path" presetSubtype="0" accel="50000" decel="50000" fill="hold" grpId="0" nodeType="withEffect">
                                  <p:stCondLst>
                                    <p:cond delay="0"/>
                                  </p:stCondLst>
                                  <p:childTnLst>
                                    <p:animMotion origin="layout" path="M 2.70833E-6 -2.59259E-6 L 0.29245 0.40718 " pathEditMode="relative" rAng="0" ptsTypes="AA">
                                      <p:cBhvr>
                                        <p:cTn id="33" dur="500" fill="hold"/>
                                        <p:tgtEl>
                                          <p:spTgt spid="81"/>
                                        </p:tgtEl>
                                        <p:attrNameLst>
                                          <p:attrName>ppt_x</p:attrName>
                                          <p:attrName>ppt_y</p:attrName>
                                        </p:attrNameLst>
                                      </p:cBhvr>
                                      <p:rCtr x="14622" y="20347"/>
                                    </p:animMotion>
                                  </p:childTnLst>
                                </p:cTn>
                              </p:par>
                              <p:par>
                                <p:cTn id="34" presetID="42" presetClass="path" presetSubtype="0" accel="50000" decel="50000" fill="hold" grpId="0" nodeType="withEffect">
                                  <p:stCondLst>
                                    <p:cond delay="0"/>
                                  </p:stCondLst>
                                  <p:childTnLst>
                                    <p:animMotion origin="layout" path="M 1.45833E-6 -1.85185E-6 L 0.10338 -0.44375 " pathEditMode="relative" rAng="0" ptsTypes="AA">
                                      <p:cBhvr>
                                        <p:cTn id="35" dur="500" fill="hold"/>
                                        <p:tgtEl>
                                          <p:spTgt spid="80"/>
                                        </p:tgtEl>
                                        <p:attrNameLst>
                                          <p:attrName>ppt_x</p:attrName>
                                          <p:attrName>ppt_y</p:attrName>
                                        </p:attrNameLst>
                                      </p:cBhvr>
                                      <p:rCtr x="5169" y="-22199"/>
                                    </p:animMotion>
                                  </p:childTnLst>
                                </p:cTn>
                              </p:par>
                              <p:par>
                                <p:cTn id="36" presetID="10" presetClass="exit" presetSubtype="0" fill="hold" grpId="0" nodeType="withEffect">
                                  <p:stCondLst>
                                    <p:cond delay="0"/>
                                  </p:stCondLst>
                                  <p:childTnLst>
                                    <p:animEffect transition="out" filter="fade">
                                      <p:cBhvr>
                                        <p:cTn id="37" dur="500"/>
                                        <p:tgtEl>
                                          <p:spTgt spid="78"/>
                                        </p:tgtEl>
                                      </p:cBhvr>
                                    </p:animEffect>
                                    <p:set>
                                      <p:cBhvr>
                                        <p:cTn id="38" dur="1" fill="hold">
                                          <p:stCondLst>
                                            <p:cond delay="499"/>
                                          </p:stCondLst>
                                        </p:cTn>
                                        <p:tgtEl>
                                          <p:spTgt spid="78"/>
                                        </p:tgtEl>
                                        <p:attrNameLst>
                                          <p:attrName>style.visibility</p:attrName>
                                        </p:attrNameLst>
                                      </p:cBhvr>
                                      <p:to>
                                        <p:strVal val="hidden"/>
                                      </p:to>
                                    </p:set>
                                  </p:childTnLst>
                                </p:cTn>
                              </p:par>
                              <p:par>
                                <p:cTn id="39" presetID="10" presetClass="exit" presetSubtype="0" fill="hold" grpId="0" nodeType="withEffect">
                                  <p:stCondLst>
                                    <p:cond delay="0"/>
                                  </p:stCondLst>
                                  <p:childTnLst>
                                    <p:animEffect transition="out" filter="fade">
                                      <p:cBhvr>
                                        <p:cTn id="40" dur="500"/>
                                        <p:tgtEl>
                                          <p:spTgt spid="79"/>
                                        </p:tgtEl>
                                      </p:cBhvr>
                                    </p:animEffect>
                                    <p:set>
                                      <p:cBhvr>
                                        <p:cTn id="41" dur="1" fill="hold">
                                          <p:stCondLst>
                                            <p:cond delay="499"/>
                                          </p:stCondLst>
                                        </p:cTn>
                                        <p:tgtEl>
                                          <p:spTgt spid="79"/>
                                        </p:tgtEl>
                                        <p:attrNameLst>
                                          <p:attrName>style.visibility</p:attrName>
                                        </p:attrNameLst>
                                      </p:cBhvr>
                                      <p:to>
                                        <p:strVal val="hidden"/>
                                      </p:to>
                                    </p:set>
                                  </p:childTnLst>
                                </p:cTn>
                              </p:par>
                              <p:par>
                                <p:cTn id="42" presetID="10" presetClass="exit" presetSubtype="0" fill="hold" grpId="0" nodeType="withEffect">
                                  <p:stCondLst>
                                    <p:cond delay="0"/>
                                  </p:stCondLst>
                                  <p:childTnLst>
                                    <p:animEffect transition="out" filter="fade">
                                      <p:cBhvr>
                                        <p:cTn id="43" dur="500"/>
                                        <p:tgtEl>
                                          <p:spTgt spid="73"/>
                                        </p:tgtEl>
                                      </p:cBhvr>
                                    </p:animEffect>
                                    <p:set>
                                      <p:cBhvr>
                                        <p:cTn id="44" dur="1" fill="hold">
                                          <p:stCondLst>
                                            <p:cond delay="499"/>
                                          </p:stCondLst>
                                        </p:cTn>
                                        <p:tgtEl>
                                          <p:spTgt spid="73"/>
                                        </p:tgtEl>
                                        <p:attrNameLst>
                                          <p:attrName>style.visibility</p:attrName>
                                        </p:attrNameLst>
                                      </p:cBhvr>
                                      <p:to>
                                        <p:strVal val="hidden"/>
                                      </p:to>
                                    </p:set>
                                  </p:childTnLst>
                                </p:cTn>
                              </p:par>
                              <p:par>
                                <p:cTn id="45" presetID="10" presetClass="exit" presetSubtype="0" fill="hold" grpId="0" nodeType="withEffect">
                                  <p:stCondLst>
                                    <p:cond delay="0"/>
                                  </p:stCondLst>
                                  <p:childTnLst>
                                    <p:animEffect transition="out" filter="fade">
                                      <p:cBhvr>
                                        <p:cTn id="46" dur="500"/>
                                        <p:tgtEl>
                                          <p:spTgt spid="85"/>
                                        </p:tgtEl>
                                      </p:cBhvr>
                                    </p:animEffect>
                                    <p:set>
                                      <p:cBhvr>
                                        <p:cTn id="47" dur="1" fill="hold">
                                          <p:stCondLst>
                                            <p:cond delay="499"/>
                                          </p:stCondLst>
                                        </p:cTn>
                                        <p:tgtEl>
                                          <p:spTgt spid="85"/>
                                        </p:tgtEl>
                                        <p:attrNameLst>
                                          <p:attrName>style.visibility</p:attrName>
                                        </p:attrNameLst>
                                      </p:cBhvr>
                                      <p:to>
                                        <p:strVal val="hidden"/>
                                      </p:to>
                                    </p:set>
                                  </p:childTnLst>
                                </p:cTn>
                              </p:par>
                              <p:par>
                                <p:cTn id="48" presetID="10" presetClass="exit" presetSubtype="0" fill="hold" grpId="0" nodeType="withEffect">
                                  <p:stCondLst>
                                    <p:cond delay="0"/>
                                  </p:stCondLst>
                                  <p:childTnLst>
                                    <p:animEffect transition="out" filter="fade">
                                      <p:cBhvr>
                                        <p:cTn id="49" dur="500"/>
                                        <p:tgtEl>
                                          <p:spTgt spid="87"/>
                                        </p:tgtEl>
                                      </p:cBhvr>
                                    </p:animEffect>
                                    <p:set>
                                      <p:cBhvr>
                                        <p:cTn id="50" dur="1" fill="hold">
                                          <p:stCondLst>
                                            <p:cond delay="499"/>
                                          </p:stCondLst>
                                        </p:cTn>
                                        <p:tgtEl>
                                          <p:spTgt spid="87"/>
                                        </p:tgtEl>
                                        <p:attrNameLst>
                                          <p:attrName>style.visibility</p:attrName>
                                        </p:attrNameLst>
                                      </p:cBhvr>
                                      <p:to>
                                        <p:strVal val="hidden"/>
                                      </p:to>
                                    </p:set>
                                  </p:childTnLst>
                                </p:cTn>
                              </p:par>
                              <p:par>
                                <p:cTn id="51" presetID="10" presetClass="exit" presetSubtype="0" fill="hold" grpId="0" nodeType="withEffect">
                                  <p:stCondLst>
                                    <p:cond delay="0"/>
                                  </p:stCondLst>
                                  <p:childTnLst>
                                    <p:animEffect transition="out" filter="fade">
                                      <p:cBhvr>
                                        <p:cTn id="52" dur="500"/>
                                        <p:tgtEl>
                                          <p:spTgt spid="82"/>
                                        </p:tgtEl>
                                      </p:cBhvr>
                                    </p:animEffect>
                                    <p:set>
                                      <p:cBhvr>
                                        <p:cTn id="53" dur="1" fill="hold">
                                          <p:stCondLst>
                                            <p:cond delay="499"/>
                                          </p:stCondLst>
                                        </p:cTn>
                                        <p:tgtEl>
                                          <p:spTgt spid="82"/>
                                        </p:tgtEl>
                                        <p:attrNameLst>
                                          <p:attrName>style.visibility</p:attrName>
                                        </p:attrNameLst>
                                      </p:cBhvr>
                                      <p:to>
                                        <p:strVal val="hidden"/>
                                      </p:to>
                                    </p:set>
                                  </p:childTnLst>
                                </p:cTn>
                              </p:par>
                              <p:par>
                                <p:cTn id="54" presetID="10" presetClass="exit" presetSubtype="0" fill="hold" grpId="0" nodeType="withEffect">
                                  <p:stCondLst>
                                    <p:cond delay="0"/>
                                  </p:stCondLst>
                                  <p:childTnLst>
                                    <p:animEffect transition="out" filter="fade">
                                      <p:cBhvr>
                                        <p:cTn id="55" dur="500"/>
                                        <p:tgtEl>
                                          <p:spTgt spid="89"/>
                                        </p:tgtEl>
                                      </p:cBhvr>
                                    </p:animEffect>
                                    <p:set>
                                      <p:cBhvr>
                                        <p:cTn id="56" dur="1" fill="hold">
                                          <p:stCondLst>
                                            <p:cond delay="499"/>
                                          </p:stCondLst>
                                        </p:cTn>
                                        <p:tgtEl>
                                          <p:spTgt spid="89"/>
                                        </p:tgtEl>
                                        <p:attrNameLst>
                                          <p:attrName>style.visibility</p:attrName>
                                        </p:attrNameLst>
                                      </p:cBhvr>
                                      <p:to>
                                        <p:strVal val="hidden"/>
                                      </p:to>
                                    </p:set>
                                  </p:childTnLst>
                                </p:cTn>
                              </p:par>
                              <p:par>
                                <p:cTn id="57" presetID="10" presetClass="exit" presetSubtype="0" fill="hold" grpId="0" nodeType="withEffect">
                                  <p:stCondLst>
                                    <p:cond delay="0"/>
                                  </p:stCondLst>
                                  <p:childTnLst>
                                    <p:animEffect transition="out" filter="fade">
                                      <p:cBhvr>
                                        <p:cTn id="58" dur="500"/>
                                        <p:tgtEl>
                                          <p:spTgt spid="90"/>
                                        </p:tgtEl>
                                      </p:cBhvr>
                                    </p:animEffect>
                                    <p:set>
                                      <p:cBhvr>
                                        <p:cTn id="59" dur="1" fill="hold">
                                          <p:stCondLst>
                                            <p:cond delay="499"/>
                                          </p:stCondLst>
                                        </p:cTn>
                                        <p:tgtEl>
                                          <p:spTgt spid="90"/>
                                        </p:tgtEl>
                                        <p:attrNameLst>
                                          <p:attrName>style.visibility</p:attrName>
                                        </p:attrNameLst>
                                      </p:cBhvr>
                                      <p:to>
                                        <p:strVal val="hidden"/>
                                      </p:to>
                                    </p:set>
                                  </p:childTnLst>
                                </p:cTn>
                              </p:par>
                              <p:par>
                                <p:cTn id="60" presetID="10" presetClass="exit" presetSubtype="0" fill="hold" grpId="0" nodeType="withEffect">
                                  <p:stCondLst>
                                    <p:cond delay="0"/>
                                  </p:stCondLst>
                                  <p:childTnLst>
                                    <p:animEffect transition="out" filter="fade">
                                      <p:cBhvr>
                                        <p:cTn id="61" dur="500"/>
                                        <p:tgtEl>
                                          <p:spTgt spid="71"/>
                                        </p:tgtEl>
                                      </p:cBhvr>
                                    </p:animEffect>
                                    <p:set>
                                      <p:cBhvr>
                                        <p:cTn id="62" dur="1" fill="hold">
                                          <p:stCondLst>
                                            <p:cond delay="499"/>
                                          </p:stCondLst>
                                        </p:cTn>
                                        <p:tgtEl>
                                          <p:spTgt spid="71"/>
                                        </p:tgtEl>
                                        <p:attrNameLst>
                                          <p:attrName>style.visibility</p:attrName>
                                        </p:attrNameLst>
                                      </p:cBhvr>
                                      <p:to>
                                        <p:strVal val="hidden"/>
                                      </p:to>
                                    </p:set>
                                  </p:childTnLst>
                                </p:cTn>
                              </p:par>
                              <p:par>
                                <p:cTn id="63" presetID="10" presetClass="exit" presetSubtype="0" fill="hold" grpId="0" nodeType="withEffect">
                                  <p:stCondLst>
                                    <p:cond delay="0"/>
                                  </p:stCondLst>
                                  <p:childTnLst>
                                    <p:animEffect transition="out" filter="fade">
                                      <p:cBhvr>
                                        <p:cTn id="64" dur="500"/>
                                        <p:tgtEl>
                                          <p:spTgt spid="74"/>
                                        </p:tgtEl>
                                      </p:cBhvr>
                                    </p:animEffect>
                                    <p:set>
                                      <p:cBhvr>
                                        <p:cTn id="65" dur="1" fill="hold">
                                          <p:stCondLst>
                                            <p:cond delay="499"/>
                                          </p:stCondLst>
                                        </p:cTn>
                                        <p:tgtEl>
                                          <p:spTgt spid="74"/>
                                        </p:tgtEl>
                                        <p:attrNameLst>
                                          <p:attrName>style.visibility</p:attrName>
                                        </p:attrNameLst>
                                      </p:cBhvr>
                                      <p:to>
                                        <p:strVal val="hidden"/>
                                      </p:to>
                                    </p:set>
                                  </p:childTnLst>
                                </p:cTn>
                              </p:par>
                              <p:par>
                                <p:cTn id="66" presetID="10" presetClass="exit" presetSubtype="0" fill="hold" grpId="0" nodeType="withEffect">
                                  <p:stCondLst>
                                    <p:cond delay="0"/>
                                  </p:stCondLst>
                                  <p:childTnLst>
                                    <p:animEffect transition="out" filter="fade">
                                      <p:cBhvr>
                                        <p:cTn id="67" dur="500"/>
                                        <p:tgtEl>
                                          <p:spTgt spid="77"/>
                                        </p:tgtEl>
                                      </p:cBhvr>
                                    </p:animEffect>
                                    <p:set>
                                      <p:cBhvr>
                                        <p:cTn id="68" dur="1" fill="hold">
                                          <p:stCondLst>
                                            <p:cond delay="499"/>
                                          </p:stCondLst>
                                        </p:cTn>
                                        <p:tgtEl>
                                          <p:spTgt spid="77"/>
                                        </p:tgtEl>
                                        <p:attrNameLst>
                                          <p:attrName>style.visibility</p:attrName>
                                        </p:attrNameLst>
                                      </p:cBhvr>
                                      <p:to>
                                        <p:strVal val="hidden"/>
                                      </p:to>
                                    </p:set>
                                  </p:childTnLst>
                                </p:cTn>
                              </p:par>
                            </p:childTnLst>
                          </p:cTn>
                        </p:par>
                        <p:par>
                          <p:cTn id="69" fill="hold">
                            <p:stCondLst>
                              <p:cond delay="500"/>
                            </p:stCondLst>
                            <p:childTnLst>
                              <p:par>
                                <p:cTn id="70" presetID="1" presetClass="exit" presetSubtype="0" fill="hold" grpId="1" nodeType="afterEffect">
                                  <p:stCondLst>
                                    <p:cond delay="0"/>
                                  </p:stCondLst>
                                  <p:childTnLst>
                                    <p:set>
                                      <p:cBhvr>
                                        <p:cTn id="71" dur="1" fill="hold">
                                          <p:stCondLst>
                                            <p:cond delay="0"/>
                                          </p:stCondLst>
                                        </p:cTn>
                                        <p:tgtEl>
                                          <p:spTgt spid="72"/>
                                        </p:tgtEl>
                                        <p:attrNameLst>
                                          <p:attrName>style.visibility</p:attrName>
                                        </p:attrNameLst>
                                      </p:cBhvr>
                                      <p:to>
                                        <p:strVal val="hidden"/>
                                      </p:to>
                                    </p:set>
                                  </p:childTnLst>
                                </p:cTn>
                              </p:par>
                              <p:par>
                                <p:cTn id="72" presetID="1" presetClass="exit" presetSubtype="0" fill="hold" grpId="1" nodeType="withEffect">
                                  <p:stCondLst>
                                    <p:cond delay="0"/>
                                  </p:stCondLst>
                                  <p:childTnLst>
                                    <p:set>
                                      <p:cBhvr>
                                        <p:cTn id="73" dur="1" fill="hold">
                                          <p:stCondLst>
                                            <p:cond delay="0"/>
                                          </p:stCondLst>
                                        </p:cTn>
                                        <p:tgtEl>
                                          <p:spTgt spid="86"/>
                                        </p:tgtEl>
                                        <p:attrNameLst>
                                          <p:attrName>style.visibility</p:attrName>
                                        </p:attrNameLst>
                                      </p:cBhvr>
                                      <p:to>
                                        <p:strVal val="hidden"/>
                                      </p:to>
                                    </p:set>
                                  </p:childTnLst>
                                </p:cTn>
                              </p:par>
                              <p:par>
                                <p:cTn id="74" presetID="1" presetClass="exit" presetSubtype="0" fill="hold" grpId="1" nodeType="withEffect">
                                  <p:stCondLst>
                                    <p:cond delay="0"/>
                                  </p:stCondLst>
                                  <p:childTnLst>
                                    <p:set>
                                      <p:cBhvr>
                                        <p:cTn id="75" dur="1" fill="hold">
                                          <p:stCondLst>
                                            <p:cond delay="0"/>
                                          </p:stCondLst>
                                        </p:cTn>
                                        <p:tgtEl>
                                          <p:spTgt spid="88"/>
                                        </p:tgtEl>
                                        <p:attrNameLst>
                                          <p:attrName>style.visibility</p:attrName>
                                        </p:attrNameLst>
                                      </p:cBhvr>
                                      <p:to>
                                        <p:strVal val="hidden"/>
                                      </p:to>
                                    </p:set>
                                  </p:childTnLst>
                                </p:cTn>
                              </p:par>
                              <p:par>
                                <p:cTn id="76" presetID="1" presetClass="exit" presetSubtype="0" fill="hold" grpId="1" nodeType="withEffect">
                                  <p:stCondLst>
                                    <p:cond delay="0"/>
                                  </p:stCondLst>
                                  <p:childTnLst>
                                    <p:set>
                                      <p:cBhvr>
                                        <p:cTn id="77" dur="1" fill="hold">
                                          <p:stCondLst>
                                            <p:cond delay="0"/>
                                          </p:stCondLst>
                                        </p:cTn>
                                        <p:tgtEl>
                                          <p:spTgt spid="83"/>
                                        </p:tgtEl>
                                        <p:attrNameLst>
                                          <p:attrName>style.visibility</p:attrName>
                                        </p:attrNameLst>
                                      </p:cBhvr>
                                      <p:to>
                                        <p:strVal val="hidden"/>
                                      </p:to>
                                    </p:set>
                                  </p:childTnLst>
                                </p:cTn>
                              </p:par>
                              <p:par>
                                <p:cTn id="78" presetID="1" presetClass="exit" presetSubtype="0" fill="hold" grpId="1" nodeType="withEffect">
                                  <p:stCondLst>
                                    <p:cond delay="0"/>
                                  </p:stCondLst>
                                  <p:childTnLst>
                                    <p:set>
                                      <p:cBhvr>
                                        <p:cTn id="79" dur="1" fill="hold">
                                          <p:stCondLst>
                                            <p:cond delay="0"/>
                                          </p:stCondLst>
                                        </p:cTn>
                                        <p:tgtEl>
                                          <p:spTgt spid="76"/>
                                        </p:tgtEl>
                                        <p:attrNameLst>
                                          <p:attrName>style.visibility</p:attrName>
                                        </p:attrNameLst>
                                      </p:cBhvr>
                                      <p:to>
                                        <p:strVal val="hidden"/>
                                      </p:to>
                                    </p:set>
                                  </p:childTnLst>
                                </p:cTn>
                              </p:par>
                              <p:par>
                                <p:cTn id="80" presetID="1" presetClass="exit" presetSubtype="0" fill="hold" grpId="1" nodeType="withEffect">
                                  <p:stCondLst>
                                    <p:cond delay="0"/>
                                  </p:stCondLst>
                                  <p:childTnLst>
                                    <p:set>
                                      <p:cBhvr>
                                        <p:cTn id="81" dur="1" fill="hold">
                                          <p:stCondLst>
                                            <p:cond delay="0"/>
                                          </p:stCondLst>
                                        </p:cTn>
                                        <p:tgtEl>
                                          <p:spTgt spid="91"/>
                                        </p:tgtEl>
                                        <p:attrNameLst>
                                          <p:attrName>style.visibility</p:attrName>
                                        </p:attrNameLst>
                                      </p:cBhvr>
                                      <p:to>
                                        <p:strVal val="hidden"/>
                                      </p:to>
                                    </p:set>
                                  </p:childTnLst>
                                </p:cTn>
                              </p:par>
                              <p:par>
                                <p:cTn id="82" presetID="1" presetClass="exit" presetSubtype="0" fill="hold" grpId="1" nodeType="withEffect">
                                  <p:stCondLst>
                                    <p:cond delay="0"/>
                                  </p:stCondLst>
                                  <p:childTnLst>
                                    <p:set>
                                      <p:cBhvr>
                                        <p:cTn id="83" dur="1" fill="hold">
                                          <p:stCondLst>
                                            <p:cond delay="0"/>
                                          </p:stCondLst>
                                        </p:cTn>
                                        <p:tgtEl>
                                          <p:spTgt spid="75"/>
                                        </p:tgtEl>
                                        <p:attrNameLst>
                                          <p:attrName>style.visibility</p:attrName>
                                        </p:attrNameLst>
                                      </p:cBhvr>
                                      <p:to>
                                        <p:strVal val="hidden"/>
                                      </p:to>
                                    </p:set>
                                  </p:childTnLst>
                                </p:cTn>
                              </p:par>
                              <p:par>
                                <p:cTn id="84" presetID="1" presetClass="exit" presetSubtype="0" fill="hold" grpId="1" nodeType="withEffect">
                                  <p:stCondLst>
                                    <p:cond delay="0"/>
                                  </p:stCondLst>
                                  <p:childTnLst>
                                    <p:set>
                                      <p:cBhvr>
                                        <p:cTn id="85" dur="1" fill="hold">
                                          <p:stCondLst>
                                            <p:cond delay="0"/>
                                          </p:stCondLst>
                                        </p:cTn>
                                        <p:tgtEl>
                                          <p:spTgt spid="84"/>
                                        </p:tgtEl>
                                        <p:attrNameLst>
                                          <p:attrName>style.visibility</p:attrName>
                                        </p:attrNameLst>
                                      </p:cBhvr>
                                      <p:to>
                                        <p:strVal val="hidden"/>
                                      </p:to>
                                    </p:set>
                                  </p:childTnLst>
                                </p:cTn>
                              </p:par>
                              <p:par>
                                <p:cTn id="86" presetID="1" presetClass="exit" presetSubtype="0" fill="hold" grpId="1" nodeType="withEffect">
                                  <p:stCondLst>
                                    <p:cond delay="0"/>
                                  </p:stCondLst>
                                  <p:childTnLst>
                                    <p:set>
                                      <p:cBhvr>
                                        <p:cTn id="87" dur="1" fill="hold">
                                          <p:stCondLst>
                                            <p:cond delay="0"/>
                                          </p:stCondLst>
                                        </p:cTn>
                                        <p:tgtEl>
                                          <p:spTgt spid="81"/>
                                        </p:tgtEl>
                                        <p:attrNameLst>
                                          <p:attrName>style.visibility</p:attrName>
                                        </p:attrNameLst>
                                      </p:cBhvr>
                                      <p:to>
                                        <p:strVal val="hidden"/>
                                      </p:to>
                                    </p:set>
                                  </p:childTnLst>
                                </p:cTn>
                              </p:par>
                              <p:par>
                                <p:cTn id="88" presetID="1" presetClass="exit" presetSubtype="0" fill="hold" grpId="1" nodeType="withEffect">
                                  <p:stCondLst>
                                    <p:cond delay="0"/>
                                  </p:stCondLst>
                                  <p:childTnLst>
                                    <p:set>
                                      <p:cBhvr>
                                        <p:cTn id="89" dur="1" fill="hold">
                                          <p:stCondLst>
                                            <p:cond delay="0"/>
                                          </p:stCondLst>
                                        </p:cTn>
                                        <p:tgtEl>
                                          <p:spTgt spid="80"/>
                                        </p:tgtEl>
                                        <p:attrNameLst>
                                          <p:attrName>style.visibility</p:attrName>
                                        </p:attrNameLst>
                                      </p:cBhvr>
                                      <p:to>
                                        <p:strVal val="hidden"/>
                                      </p:to>
                                    </p:set>
                                  </p:childTnLst>
                                </p:cTn>
                              </p:par>
                            </p:childTnLst>
                          </p:cTn>
                        </p:par>
                        <p:par>
                          <p:cTn id="90" fill="hold">
                            <p:stCondLst>
                              <p:cond delay="500"/>
                            </p:stCondLst>
                            <p:childTnLst>
                              <p:par>
                                <p:cTn id="91" presetID="10" presetClass="entr" presetSubtype="0" fill="hold" grpId="0" nodeType="afterEffect">
                                  <p:stCondLst>
                                    <p:cond delay="0"/>
                                  </p:stCondLst>
                                  <p:childTnLst>
                                    <p:set>
                                      <p:cBhvr>
                                        <p:cTn id="92" dur="1" fill="hold">
                                          <p:stCondLst>
                                            <p:cond delay="0"/>
                                          </p:stCondLst>
                                        </p:cTn>
                                        <p:tgtEl>
                                          <p:spTgt spid="15"/>
                                        </p:tgtEl>
                                        <p:attrNameLst>
                                          <p:attrName>style.visibility</p:attrName>
                                        </p:attrNameLst>
                                      </p:cBhvr>
                                      <p:to>
                                        <p:strVal val="visible"/>
                                      </p:to>
                                    </p:set>
                                    <p:animEffect transition="in" filter="fade">
                                      <p:cBhvr>
                                        <p:cTn id="93" dur="500"/>
                                        <p:tgtEl>
                                          <p:spTgt spid="1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8"/>
                                        </p:tgtEl>
                                        <p:attrNameLst>
                                          <p:attrName>style.visibility</p:attrName>
                                        </p:attrNameLst>
                                      </p:cBhvr>
                                      <p:to>
                                        <p:strVal val="visible"/>
                                      </p:to>
                                    </p:set>
                                    <p:animEffect transition="in" filter="fade">
                                      <p:cBhvr>
                                        <p:cTn id="96" dur="500"/>
                                        <p:tgtEl>
                                          <p:spTgt spid="1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6"/>
                                        </p:tgtEl>
                                        <p:attrNameLst>
                                          <p:attrName>style.visibility</p:attrName>
                                        </p:attrNameLst>
                                      </p:cBhvr>
                                      <p:to>
                                        <p:strVal val="visible"/>
                                      </p:to>
                                    </p:set>
                                    <p:animEffect transition="in" filter="fade">
                                      <p:cBhvr>
                                        <p:cTn id="99" dur="500"/>
                                        <p:tgtEl>
                                          <p:spTgt spid="16"/>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0"/>
                                        </p:tgtEl>
                                        <p:attrNameLst>
                                          <p:attrName>style.visibility</p:attrName>
                                        </p:attrNameLst>
                                      </p:cBhvr>
                                      <p:to>
                                        <p:strVal val="visible"/>
                                      </p:to>
                                    </p:set>
                                    <p:animEffect transition="in" filter="fade">
                                      <p:cBhvr>
                                        <p:cTn id="102" dur="500"/>
                                        <p:tgtEl>
                                          <p:spTgt spid="2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21"/>
                                        </p:tgtEl>
                                        <p:attrNameLst>
                                          <p:attrName>style.visibility</p:attrName>
                                        </p:attrNameLst>
                                      </p:cBhvr>
                                      <p:to>
                                        <p:strVal val="visible"/>
                                      </p:to>
                                    </p:set>
                                    <p:animEffect transition="in" filter="fade">
                                      <p:cBhvr>
                                        <p:cTn id="105" dur="500"/>
                                        <p:tgtEl>
                                          <p:spTgt spid="21"/>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22"/>
                                        </p:tgtEl>
                                        <p:attrNameLst>
                                          <p:attrName>style.visibility</p:attrName>
                                        </p:attrNameLst>
                                      </p:cBhvr>
                                      <p:to>
                                        <p:strVal val="visible"/>
                                      </p:to>
                                    </p:set>
                                    <p:animEffect transition="in" filter="fade">
                                      <p:cBhvr>
                                        <p:cTn id="108" dur="500"/>
                                        <p:tgtEl>
                                          <p:spTgt spid="22"/>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3"/>
                                        </p:tgtEl>
                                        <p:attrNameLst>
                                          <p:attrName>style.visibility</p:attrName>
                                        </p:attrNameLst>
                                      </p:cBhvr>
                                      <p:to>
                                        <p:strVal val="visible"/>
                                      </p:to>
                                    </p:set>
                                    <p:animEffect transition="in" filter="fade">
                                      <p:cBhvr>
                                        <p:cTn id="111" dur="500"/>
                                        <p:tgtEl>
                                          <p:spTgt spid="23"/>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6"/>
                                        </p:tgtEl>
                                        <p:attrNameLst>
                                          <p:attrName>style.visibility</p:attrName>
                                        </p:attrNameLst>
                                      </p:cBhvr>
                                      <p:to>
                                        <p:strVal val="visible"/>
                                      </p:to>
                                    </p:set>
                                    <p:animEffect transition="in" filter="fade">
                                      <p:cBhvr>
                                        <p:cTn id="114" dur="500"/>
                                        <p:tgtEl>
                                          <p:spTgt spid="26"/>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25"/>
                                        </p:tgtEl>
                                        <p:attrNameLst>
                                          <p:attrName>style.visibility</p:attrName>
                                        </p:attrNameLst>
                                      </p:cBhvr>
                                      <p:to>
                                        <p:strVal val="visible"/>
                                      </p:to>
                                    </p:set>
                                    <p:animEffect transition="in" filter="fade">
                                      <p:cBhvr>
                                        <p:cTn id="117" dur="500"/>
                                        <p:tgtEl>
                                          <p:spTgt spid="25"/>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4"/>
                                        </p:tgtEl>
                                        <p:attrNameLst>
                                          <p:attrName>style.visibility</p:attrName>
                                        </p:attrNameLst>
                                      </p:cBhvr>
                                      <p:to>
                                        <p:strVal val="visible"/>
                                      </p:to>
                                    </p:set>
                                    <p:animEffect transition="in" filter="fade">
                                      <p:cBhvr>
                                        <p:cTn id="12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1" animBg="1"/>
      <p:bldP spid="14" grpId="2" animBg="1"/>
      <p:bldP spid="13" grpId="0" animBg="1"/>
      <p:bldP spid="15" grpId="0"/>
      <p:bldP spid="16" grpId="0"/>
      <p:bldP spid="18" grpId="0"/>
      <p:bldP spid="20" grpId="0"/>
      <p:bldP spid="21" grpId="0"/>
      <p:bldP spid="22" grpId="0"/>
      <p:bldP spid="23" grpId="0"/>
      <p:bldP spid="24" grpId="0"/>
      <p:bldP spid="25" grpId="0"/>
      <p:bldP spid="26" grpId="0"/>
      <p:bldP spid="71" grpId="0"/>
      <p:bldP spid="72" grpId="0"/>
      <p:bldP spid="72" grpId="1"/>
      <p:bldP spid="73" grpId="0"/>
      <p:bldP spid="74" grpId="0"/>
      <p:bldP spid="75" grpId="0"/>
      <p:bldP spid="75" grpId="1"/>
      <p:bldP spid="76" grpId="0"/>
      <p:bldP spid="76" grpId="1"/>
      <p:bldP spid="77" grpId="0"/>
      <p:bldP spid="78" grpId="0"/>
      <p:bldP spid="79" grpId="0"/>
      <p:bldP spid="80" grpId="0"/>
      <p:bldP spid="80" grpId="1"/>
      <p:bldP spid="81" grpId="0"/>
      <p:bldP spid="81" grpId="1"/>
      <p:bldP spid="82" grpId="0"/>
      <p:bldP spid="83" grpId="0"/>
      <p:bldP spid="83" grpId="1"/>
      <p:bldP spid="84" grpId="0"/>
      <p:bldP spid="84" grpId="1"/>
      <p:bldP spid="85" grpId="0"/>
      <p:bldP spid="86" grpId="0"/>
      <p:bldP spid="86" grpId="1"/>
      <p:bldP spid="87" grpId="0"/>
      <p:bldP spid="88" grpId="0"/>
      <p:bldP spid="88" grpId="1"/>
      <p:bldP spid="89" grpId="0"/>
      <p:bldP spid="90" grpId="0"/>
      <p:bldP spid="91" grpId="0"/>
      <p:bldP spid="91"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loud 12">
            <a:extLst>
              <a:ext uri="{FF2B5EF4-FFF2-40B4-BE49-F238E27FC236}">
                <a16:creationId xmlns:a16="http://schemas.microsoft.com/office/drawing/2014/main" id="{0695EF2B-E20A-4B21-A2CB-66B82740470F}"/>
              </a:ext>
            </a:extLst>
          </p:cNvPr>
          <p:cNvSpPr/>
          <p:nvPr/>
        </p:nvSpPr>
        <p:spPr>
          <a:xfrm>
            <a:off x="4995995" y="2647202"/>
            <a:ext cx="2187599" cy="1618439"/>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3E8E1C21-4971-482E-9548-7244BEF260E5}"/>
              </a:ext>
            </a:extLst>
          </p:cNvPr>
          <p:cNvSpPr>
            <a:spLocks noGrp="1"/>
          </p:cNvSpPr>
          <p:nvPr>
            <p:ph type="title"/>
          </p:nvPr>
        </p:nvSpPr>
        <p:spPr/>
        <p:txBody>
          <a:bodyPr>
            <a:normAutofit fontScale="90000"/>
          </a:bodyPr>
          <a:lstStyle/>
          <a:p>
            <a:r>
              <a:rPr lang="en-US" dirty="0"/>
              <a:t>The evolution of application platforms</a:t>
            </a:r>
          </a:p>
        </p:txBody>
      </p:sp>
      <p:sp>
        <p:nvSpPr>
          <p:cNvPr id="3" name="TextBox 2">
            <a:extLst>
              <a:ext uri="{FF2B5EF4-FFF2-40B4-BE49-F238E27FC236}">
                <a16:creationId xmlns:a16="http://schemas.microsoft.com/office/drawing/2014/main" id="{C33EDF7D-14C2-4348-9D16-626ABEBA0B37}"/>
              </a:ext>
            </a:extLst>
          </p:cNvPr>
          <p:cNvSpPr txBox="1"/>
          <p:nvPr/>
        </p:nvSpPr>
        <p:spPr>
          <a:xfrm>
            <a:off x="295656" y="923544"/>
            <a:ext cx="782074" cy="369332"/>
          </a:xfrm>
          <a:prstGeom prst="rect">
            <a:avLst/>
          </a:prstGeom>
          <a:noFill/>
        </p:spPr>
        <p:txBody>
          <a:bodyPr wrap="none" rtlCol="0">
            <a:spAutoFit/>
          </a:bodyPr>
          <a:lstStyle/>
          <a:p>
            <a:r>
              <a:rPr lang="en-US" dirty="0">
                <a:latin typeface="Kamerik205 8" panose="020B0803030600020004" pitchFamily="34" charset="0"/>
              </a:rPr>
              <a:t>PaaS</a:t>
            </a:r>
          </a:p>
        </p:txBody>
      </p:sp>
      <p:grpSp>
        <p:nvGrpSpPr>
          <p:cNvPr id="4" name="Group 3">
            <a:extLst>
              <a:ext uri="{FF2B5EF4-FFF2-40B4-BE49-F238E27FC236}">
                <a16:creationId xmlns:a16="http://schemas.microsoft.com/office/drawing/2014/main" id="{89F84E86-9E38-4985-8F65-FFB2460A04BE}"/>
              </a:ext>
            </a:extLst>
          </p:cNvPr>
          <p:cNvGrpSpPr/>
          <p:nvPr/>
        </p:nvGrpSpPr>
        <p:grpSpPr>
          <a:xfrm>
            <a:off x="2398511" y="3029521"/>
            <a:ext cx="1583138" cy="1198436"/>
            <a:chOff x="2398511" y="3029521"/>
            <a:chExt cx="1583138" cy="1198436"/>
          </a:xfrm>
        </p:grpSpPr>
        <p:pic>
          <p:nvPicPr>
            <p:cNvPr id="5" name="Picture 4" descr="See the source image">
              <a:extLst>
                <a:ext uri="{FF2B5EF4-FFF2-40B4-BE49-F238E27FC236}">
                  <a16:creationId xmlns:a16="http://schemas.microsoft.com/office/drawing/2014/main" id="{A2ABAA8D-78D6-4ED9-8E71-DCE6926C0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8511" y="3029521"/>
              <a:ext cx="795628" cy="7989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See the source image">
              <a:extLst>
                <a:ext uri="{FF2B5EF4-FFF2-40B4-BE49-F238E27FC236}">
                  <a16:creationId xmlns:a16="http://schemas.microsoft.com/office/drawing/2014/main" id="{FE7E4C60-1275-4BBC-8823-51A9F0557D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2509" y="3429000"/>
              <a:ext cx="659140" cy="798957"/>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8" descr="See the source image">
            <a:extLst>
              <a:ext uri="{FF2B5EF4-FFF2-40B4-BE49-F238E27FC236}">
                <a16:creationId xmlns:a16="http://schemas.microsoft.com/office/drawing/2014/main" id="{AD231BDE-7928-4C27-9327-E3A1CBD6F3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3559" y="2886559"/>
            <a:ext cx="1084882" cy="108488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7E601CD-4118-4E83-B7BD-BBAD9D230508}"/>
              </a:ext>
            </a:extLst>
          </p:cNvPr>
          <p:cNvGrpSpPr/>
          <p:nvPr/>
        </p:nvGrpSpPr>
        <p:grpSpPr>
          <a:xfrm>
            <a:off x="8321746" y="2900535"/>
            <a:ext cx="1731135" cy="1233310"/>
            <a:chOff x="8321746" y="2900535"/>
            <a:chExt cx="1731135" cy="1233310"/>
          </a:xfrm>
        </p:grpSpPr>
        <p:pic>
          <p:nvPicPr>
            <p:cNvPr id="9" name="Picture 10" descr="See the source image">
              <a:extLst>
                <a:ext uri="{FF2B5EF4-FFF2-40B4-BE49-F238E27FC236}">
                  <a16:creationId xmlns:a16="http://schemas.microsoft.com/office/drawing/2014/main" id="{0346E9A8-EFA2-42EA-AD1B-21506DFEE5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13197" y="2900535"/>
              <a:ext cx="1169327" cy="5558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See the source image">
              <a:extLst>
                <a:ext uri="{FF2B5EF4-FFF2-40B4-BE49-F238E27FC236}">
                  <a16:creationId xmlns:a16="http://schemas.microsoft.com/office/drawing/2014/main" id="{BDD29477-BCF9-4CAB-AD0E-F82E5DD5978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29863"/>
            <a:stretch/>
          </p:blipFill>
          <p:spPr bwMode="auto">
            <a:xfrm>
              <a:off x="9534097" y="3044264"/>
              <a:ext cx="518784" cy="6766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See the source image">
              <a:extLst>
                <a:ext uri="{FF2B5EF4-FFF2-40B4-BE49-F238E27FC236}">
                  <a16:creationId xmlns:a16="http://schemas.microsoft.com/office/drawing/2014/main" id="{FFAD7923-B89E-40BB-B77D-72BDC3C317D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3196" b="23105"/>
            <a:stretch/>
          </p:blipFill>
          <p:spPr bwMode="auto">
            <a:xfrm>
              <a:off x="8321746" y="3577958"/>
              <a:ext cx="1035198" cy="5558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31A4A625-17DD-4435-80BC-29F832962741}"/>
              </a:ext>
            </a:extLst>
          </p:cNvPr>
          <p:cNvGrpSpPr/>
          <p:nvPr/>
        </p:nvGrpSpPr>
        <p:grpSpPr>
          <a:xfrm>
            <a:off x="3992699" y="1292876"/>
            <a:ext cx="4206601" cy="1023718"/>
            <a:chOff x="3992699" y="1292876"/>
            <a:chExt cx="4206601" cy="1023718"/>
          </a:xfrm>
        </p:grpSpPr>
        <p:sp>
          <p:nvSpPr>
            <p:cNvPr id="15" name="TextBox 14">
              <a:extLst>
                <a:ext uri="{FF2B5EF4-FFF2-40B4-BE49-F238E27FC236}">
                  <a16:creationId xmlns:a16="http://schemas.microsoft.com/office/drawing/2014/main" id="{51A3A128-8706-45DD-9C77-DC100CAF827D}"/>
                </a:ext>
              </a:extLst>
            </p:cNvPr>
            <p:cNvSpPr txBox="1"/>
            <p:nvPr/>
          </p:nvSpPr>
          <p:spPr>
            <a:xfrm>
              <a:off x="3992699" y="1292876"/>
              <a:ext cx="4206601" cy="307777"/>
            </a:xfrm>
            <a:prstGeom prst="rect">
              <a:avLst/>
            </a:prstGeom>
            <a:noFill/>
          </p:spPr>
          <p:txBody>
            <a:bodyPr wrap="none" rtlCol="0">
              <a:spAutoFit/>
            </a:bodyPr>
            <a:lstStyle/>
            <a:p>
              <a:pPr algn="ctr"/>
              <a:r>
                <a:rPr lang="en-US" sz="1400" dirty="0"/>
                <a:t>What is the right </a:t>
              </a:r>
              <a:r>
                <a:rPr lang="en-US" sz="1400" b="1" dirty="0"/>
                <a:t>size</a:t>
              </a:r>
              <a:r>
                <a:rPr lang="en-US" sz="1400" dirty="0"/>
                <a:t> of </a:t>
              </a:r>
              <a:r>
                <a:rPr lang="en-US" sz="1400" b="1" dirty="0"/>
                <a:t>servers</a:t>
              </a:r>
              <a:r>
                <a:rPr lang="en-US" sz="1400" dirty="0"/>
                <a:t> for my business needs?</a:t>
              </a:r>
            </a:p>
          </p:txBody>
        </p:sp>
        <p:sp>
          <p:nvSpPr>
            <p:cNvPr id="16" name="TextBox 15">
              <a:extLst>
                <a:ext uri="{FF2B5EF4-FFF2-40B4-BE49-F238E27FC236}">
                  <a16:creationId xmlns:a16="http://schemas.microsoft.com/office/drawing/2014/main" id="{94EB28A6-3E68-4B90-BB12-17A1801146EB}"/>
                </a:ext>
              </a:extLst>
            </p:cNvPr>
            <p:cNvSpPr txBox="1"/>
            <p:nvPr/>
          </p:nvSpPr>
          <p:spPr>
            <a:xfrm>
              <a:off x="4645730" y="1532233"/>
              <a:ext cx="2900538" cy="307777"/>
            </a:xfrm>
            <a:prstGeom prst="rect">
              <a:avLst/>
            </a:prstGeom>
            <a:noFill/>
          </p:spPr>
          <p:txBody>
            <a:bodyPr wrap="none" rtlCol="0">
              <a:spAutoFit/>
            </a:bodyPr>
            <a:lstStyle/>
            <a:p>
              <a:pPr algn="ctr"/>
              <a:r>
                <a:rPr lang="en-US" sz="1400" dirty="0"/>
                <a:t>How can I increase </a:t>
              </a:r>
              <a:r>
                <a:rPr lang="en-US" sz="1400" b="1" dirty="0"/>
                <a:t>server</a:t>
              </a:r>
              <a:r>
                <a:rPr lang="en-US" sz="1400" dirty="0"/>
                <a:t> utilization?</a:t>
              </a:r>
            </a:p>
          </p:txBody>
        </p:sp>
        <p:sp>
          <p:nvSpPr>
            <p:cNvPr id="18" name="TextBox 17">
              <a:extLst>
                <a:ext uri="{FF2B5EF4-FFF2-40B4-BE49-F238E27FC236}">
                  <a16:creationId xmlns:a16="http://schemas.microsoft.com/office/drawing/2014/main" id="{167484A0-703B-4E1C-BB68-93B470BB2FD2}"/>
                </a:ext>
              </a:extLst>
            </p:cNvPr>
            <p:cNvSpPr txBox="1"/>
            <p:nvPr/>
          </p:nvSpPr>
          <p:spPr>
            <a:xfrm>
              <a:off x="4925197" y="1769460"/>
              <a:ext cx="2341603" cy="307777"/>
            </a:xfrm>
            <a:prstGeom prst="rect">
              <a:avLst/>
            </a:prstGeom>
            <a:noFill/>
          </p:spPr>
          <p:txBody>
            <a:bodyPr wrap="none" rtlCol="0">
              <a:spAutoFit/>
            </a:bodyPr>
            <a:lstStyle/>
            <a:p>
              <a:pPr algn="ctr"/>
              <a:r>
                <a:rPr lang="en-US" sz="1400" dirty="0"/>
                <a:t>How </a:t>
              </a:r>
              <a:r>
                <a:rPr lang="en-US" sz="1400" b="1" dirty="0"/>
                <a:t>many</a:t>
              </a:r>
              <a:r>
                <a:rPr lang="en-US" sz="1400" dirty="0"/>
                <a:t> servers do I need?</a:t>
              </a:r>
            </a:p>
          </p:txBody>
        </p:sp>
        <p:sp>
          <p:nvSpPr>
            <p:cNvPr id="20" name="TextBox 19">
              <a:extLst>
                <a:ext uri="{FF2B5EF4-FFF2-40B4-BE49-F238E27FC236}">
                  <a16:creationId xmlns:a16="http://schemas.microsoft.com/office/drawing/2014/main" id="{E0A70210-E994-4874-A92E-D92CD1C60BAF}"/>
                </a:ext>
              </a:extLst>
            </p:cNvPr>
            <p:cNvSpPr txBox="1"/>
            <p:nvPr/>
          </p:nvSpPr>
          <p:spPr>
            <a:xfrm>
              <a:off x="4833685" y="2008817"/>
              <a:ext cx="2502545" cy="307777"/>
            </a:xfrm>
            <a:prstGeom prst="rect">
              <a:avLst/>
            </a:prstGeom>
            <a:noFill/>
          </p:spPr>
          <p:txBody>
            <a:bodyPr wrap="none" rtlCol="0">
              <a:spAutoFit/>
            </a:bodyPr>
            <a:lstStyle/>
            <a:p>
              <a:pPr algn="ctr"/>
              <a:r>
                <a:rPr lang="en-US" sz="1400" dirty="0"/>
                <a:t>How can I </a:t>
              </a:r>
              <a:r>
                <a:rPr lang="en-US" sz="1400" b="1" dirty="0"/>
                <a:t>scale</a:t>
              </a:r>
              <a:r>
                <a:rPr lang="en-US" sz="1400" dirty="0"/>
                <a:t> my application?</a:t>
              </a:r>
            </a:p>
          </p:txBody>
        </p:sp>
      </p:grpSp>
      <p:sp>
        <p:nvSpPr>
          <p:cNvPr id="21" name="TextBox 20">
            <a:extLst>
              <a:ext uri="{FF2B5EF4-FFF2-40B4-BE49-F238E27FC236}">
                <a16:creationId xmlns:a16="http://schemas.microsoft.com/office/drawing/2014/main" id="{E74BC1B4-2DFA-4F7E-B945-3E4772BF8E09}"/>
              </a:ext>
            </a:extLst>
          </p:cNvPr>
          <p:cNvSpPr txBox="1"/>
          <p:nvPr/>
        </p:nvSpPr>
        <p:spPr>
          <a:xfrm>
            <a:off x="807254" y="4530846"/>
            <a:ext cx="2940805" cy="307777"/>
          </a:xfrm>
          <a:prstGeom prst="rect">
            <a:avLst/>
          </a:prstGeom>
          <a:noFill/>
        </p:spPr>
        <p:txBody>
          <a:bodyPr wrap="none" rtlCol="0">
            <a:spAutoFit/>
          </a:bodyPr>
          <a:lstStyle/>
          <a:p>
            <a:pPr algn="ctr"/>
            <a:r>
              <a:rPr lang="en-US" sz="1400" dirty="0"/>
              <a:t>How often should I </a:t>
            </a:r>
            <a:r>
              <a:rPr lang="en-US" sz="1400" b="1" dirty="0"/>
              <a:t>patch</a:t>
            </a:r>
            <a:r>
              <a:rPr lang="en-US" sz="1400" dirty="0"/>
              <a:t> my </a:t>
            </a:r>
            <a:r>
              <a:rPr lang="en-US" sz="1400" b="1" dirty="0"/>
              <a:t>servers</a:t>
            </a:r>
            <a:r>
              <a:rPr lang="en-US" sz="1400" dirty="0"/>
              <a:t>?</a:t>
            </a:r>
          </a:p>
        </p:txBody>
      </p:sp>
      <p:sp>
        <p:nvSpPr>
          <p:cNvPr id="22" name="TextBox 21">
            <a:extLst>
              <a:ext uri="{FF2B5EF4-FFF2-40B4-BE49-F238E27FC236}">
                <a16:creationId xmlns:a16="http://schemas.microsoft.com/office/drawing/2014/main" id="{A2645397-1108-4380-9347-3624081C0352}"/>
              </a:ext>
            </a:extLst>
          </p:cNvPr>
          <p:cNvSpPr txBox="1"/>
          <p:nvPr/>
        </p:nvSpPr>
        <p:spPr>
          <a:xfrm>
            <a:off x="781198" y="4838623"/>
            <a:ext cx="2992935" cy="307777"/>
          </a:xfrm>
          <a:prstGeom prst="rect">
            <a:avLst/>
          </a:prstGeom>
          <a:noFill/>
        </p:spPr>
        <p:txBody>
          <a:bodyPr wrap="none" rtlCol="0">
            <a:spAutoFit/>
          </a:bodyPr>
          <a:lstStyle/>
          <a:p>
            <a:pPr algn="ctr"/>
            <a:r>
              <a:rPr lang="en-US" sz="1400" dirty="0"/>
              <a:t>How often should I </a:t>
            </a:r>
            <a:r>
              <a:rPr lang="en-US" sz="1400" b="1" dirty="0"/>
              <a:t>backup</a:t>
            </a:r>
            <a:r>
              <a:rPr lang="en-US" sz="1400" dirty="0"/>
              <a:t> my </a:t>
            </a:r>
            <a:r>
              <a:rPr lang="en-US" sz="1400" b="1" dirty="0"/>
              <a:t>server</a:t>
            </a:r>
            <a:r>
              <a:rPr lang="en-US" sz="1400" dirty="0"/>
              <a:t>?</a:t>
            </a:r>
          </a:p>
        </p:txBody>
      </p:sp>
      <p:sp>
        <p:nvSpPr>
          <p:cNvPr id="23" name="TextBox 22">
            <a:extLst>
              <a:ext uri="{FF2B5EF4-FFF2-40B4-BE49-F238E27FC236}">
                <a16:creationId xmlns:a16="http://schemas.microsoft.com/office/drawing/2014/main" id="{77867B89-EB2A-4D42-8AC4-7F28FF8A2995}"/>
              </a:ext>
            </a:extLst>
          </p:cNvPr>
          <p:cNvSpPr txBox="1"/>
          <p:nvPr/>
        </p:nvSpPr>
        <p:spPr>
          <a:xfrm>
            <a:off x="702298" y="5141512"/>
            <a:ext cx="3202864" cy="307777"/>
          </a:xfrm>
          <a:prstGeom prst="rect">
            <a:avLst/>
          </a:prstGeom>
          <a:noFill/>
        </p:spPr>
        <p:txBody>
          <a:bodyPr wrap="none" rtlCol="0">
            <a:spAutoFit/>
          </a:bodyPr>
          <a:lstStyle/>
          <a:p>
            <a:pPr algn="ctr"/>
            <a:r>
              <a:rPr lang="en-US" sz="1400" dirty="0"/>
              <a:t>Which </a:t>
            </a:r>
            <a:r>
              <a:rPr lang="en-US" sz="1400" b="1" dirty="0"/>
              <a:t>packages</a:t>
            </a:r>
            <a:r>
              <a:rPr lang="en-US" sz="1400" dirty="0"/>
              <a:t> should be on my </a:t>
            </a:r>
            <a:r>
              <a:rPr lang="en-US" sz="1400" b="1" dirty="0"/>
              <a:t>server</a:t>
            </a:r>
            <a:r>
              <a:rPr lang="en-US" sz="1400" dirty="0"/>
              <a:t>?</a:t>
            </a:r>
          </a:p>
        </p:txBody>
      </p:sp>
      <p:sp>
        <p:nvSpPr>
          <p:cNvPr id="24" name="TextBox 23">
            <a:extLst>
              <a:ext uri="{FF2B5EF4-FFF2-40B4-BE49-F238E27FC236}">
                <a16:creationId xmlns:a16="http://schemas.microsoft.com/office/drawing/2014/main" id="{9D07DD39-ACA2-4C67-A1AF-BEA45765DEAB}"/>
              </a:ext>
            </a:extLst>
          </p:cNvPr>
          <p:cNvSpPr txBox="1"/>
          <p:nvPr/>
        </p:nvSpPr>
        <p:spPr>
          <a:xfrm>
            <a:off x="7996521" y="4376957"/>
            <a:ext cx="3172022" cy="307777"/>
          </a:xfrm>
          <a:prstGeom prst="rect">
            <a:avLst/>
          </a:prstGeom>
          <a:noFill/>
        </p:spPr>
        <p:txBody>
          <a:bodyPr wrap="none" rtlCol="0">
            <a:spAutoFit/>
          </a:bodyPr>
          <a:lstStyle/>
          <a:p>
            <a:pPr algn="ctr"/>
            <a:r>
              <a:rPr lang="en-US" sz="1400" dirty="0"/>
              <a:t>How do I </a:t>
            </a:r>
            <a:r>
              <a:rPr lang="en-US" sz="1400" b="1" dirty="0"/>
              <a:t>deploy</a:t>
            </a:r>
            <a:r>
              <a:rPr lang="en-US" sz="1400" dirty="0"/>
              <a:t> new </a:t>
            </a:r>
            <a:r>
              <a:rPr lang="en-US" sz="1400" b="1" dirty="0"/>
              <a:t>code</a:t>
            </a:r>
            <a:r>
              <a:rPr lang="en-US" sz="1400" dirty="0"/>
              <a:t> to my </a:t>
            </a:r>
            <a:r>
              <a:rPr lang="en-US" sz="1400" b="1" dirty="0"/>
              <a:t>server</a:t>
            </a:r>
            <a:r>
              <a:rPr lang="en-US" sz="1400" dirty="0"/>
              <a:t>?</a:t>
            </a:r>
          </a:p>
        </p:txBody>
      </p:sp>
      <p:sp>
        <p:nvSpPr>
          <p:cNvPr id="25" name="TextBox 24">
            <a:extLst>
              <a:ext uri="{FF2B5EF4-FFF2-40B4-BE49-F238E27FC236}">
                <a16:creationId xmlns:a16="http://schemas.microsoft.com/office/drawing/2014/main" id="{73DFABEF-ADCB-41C9-BB39-7DE03613E808}"/>
              </a:ext>
            </a:extLst>
          </p:cNvPr>
          <p:cNvSpPr txBox="1"/>
          <p:nvPr/>
        </p:nvSpPr>
        <p:spPr>
          <a:xfrm>
            <a:off x="7732407" y="4684734"/>
            <a:ext cx="3700245" cy="307777"/>
          </a:xfrm>
          <a:prstGeom prst="rect">
            <a:avLst/>
          </a:prstGeom>
          <a:noFill/>
        </p:spPr>
        <p:txBody>
          <a:bodyPr wrap="none" rtlCol="0">
            <a:spAutoFit/>
          </a:bodyPr>
          <a:lstStyle/>
          <a:p>
            <a:pPr algn="ctr"/>
            <a:r>
              <a:rPr lang="en-US" sz="1400" dirty="0"/>
              <a:t>How do I keep the </a:t>
            </a:r>
            <a:r>
              <a:rPr lang="en-US" sz="1400" b="1" dirty="0"/>
              <a:t>operating system</a:t>
            </a:r>
            <a:r>
              <a:rPr lang="en-US" sz="1400" dirty="0"/>
              <a:t> up to date?</a:t>
            </a:r>
          </a:p>
        </p:txBody>
      </p:sp>
      <p:sp>
        <p:nvSpPr>
          <p:cNvPr id="26" name="TextBox 25">
            <a:extLst>
              <a:ext uri="{FF2B5EF4-FFF2-40B4-BE49-F238E27FC236}">
                <a16:creationId xmlns:a16="http://schemas.microsoft.com/office/drawing/2014/main" id="{A6246B64-1353-4B32-966F-AFEE25A4B922}"/>
              </a:ext>
            </a:extLst>
          </p:cNvPr>
          <p:cNvSpPr txBox="1"/>
          <p:nvPr/>
        </p:nvSpPr>
        <p:spPr>
          <a:xfrm>
            <a:off x="8361272" y="5026308"/>
            <a:ext cx="2442528" cy="307777"/>
          </a:xfrm>
          <a:prstGeom prst="rect">
            <a:avLst/>
          </a:prstGeom>
          <a:noFill/>
        </p:spPr>
        <p:txBody>
          <a:bodyPr wrap="none" rtlCol="0">
            <a:spAutoFit/>
          </a:bodyPr>
          <a:lstStyle/>
          <a:p>
            <a:pPr algn="ctr"/>
            <a:r>
              <a:rPr lang="en-US" sz="1400" dirty="0"/>
              <a:t>Who </a:t>
            </a:r>
            <a:r>
              <a:rPr lang="en-US" sz="1400" b="1" dirty="0"/>
              <a:t>monitors</a:t>
            </a:r>
            <a:r>
              <a:rPr lang="en-US" sz="1400" dirty="0"/>
              <a:t> my application?</a:t>
            </a:r>
          </a:p>
        </p:txBody>
      </p:sp>
      <p:pic>
        <p:nvPicPr>
          <p:cNvPr id="7170" name="Picture 2" descr="See the source image">
            <a:extLst>
              <a:ext uri="{FF2B5EF4-FFF2-40B4-BE49-F238E27FC236}">
                <a16:creationId xmlns:a16="http://schemas.microsoft.com/office/drawing/2014/main" id="{0A7D1D5B-54CC-415B-B3CC-28A1BDC7F87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8957" t="8039" r="16858" b="7950"/>
          <a:stretch/>
        </p:blipFill>
        <p:spPr bwMode="auto">
          <a:xfrm>
            <a:off x="5585994" y="2886559"/>
            <a:ext cx="1111499" cy="1082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0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nodeType="after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7170"/>
                                        </p:tgtEl>
                                        <p:attrNameLst>
                                          <p:attrName>style.visibility</p:attrName>
                                        </p:attrNameLst>
                                      </p:cBhvr>
                                      <p:to>
                                        <p:strVal val="visible"/>
                                      </p:to>
                                    </p:set>
                                    <p:animEffect transition="in" filter="dissolve">
                                      <p:cBhvr>
                                        <p:cTn id="11" dur="500"/>
                                        <p:tgtEl>
                                          <p:spTgt spid="717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24"/>
                                        </p:tgtEl>
                                      </p:cBhvr>
                                    </p:animEffect>
                                    <p:set>
                                      <p:cBhvr>
                                        <p:cTn id="16" dur="1" fill="hold">
                                          <p:stCondLst>
                                            <p:cond delay="499"/>
                                          </p:stCondLst>
                                        </p:cTn>
                                        <p:tgtEl>
                                          <p:spTgt spid="24"/>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25"/>
                                        </p:tgtEl>
                                      </p:cBhvr>
                                    </p:animEffect>
                                    <p:set>
                                      <p:cBhvr>
                                        <p:cTn id="19" dur="1" fill="hold">
                                          <p:stCondLst>
                                            <p:cond delay="499"/>
                                          </p:stCondLst>
                                        </p:cTn>
                                        <p:tgtEl>
                                          <p:spTgt spid="25"/>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26"/>
                                        </p:tgtEl>
                                      </p:cBhvr>
                                    </p:animEffect>
                                    <p:set>
                                      <p:cBhvr>
                                        <p:cTn id="22" dur="1" fill="hold">
                                          <p:stCondLst>
                                            <p:cond delay="499"/>
                                          </p:stCondLst>
                                        </p:cTn>
                                        <p:tgtEl>
                                          <p:spTgt spid="26"/>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21"/>
                                        </p:tgtEl>
                                      </p:cBhvr>
                                    </p:animEffect>
                                    <p:set>
                                      <p:cBhvr>
                                        <p:cTn id="25" dur="1" fill="hold">
                                          <p:stCondLst>
                                            <p:cond delay="499"/>
                                          </p:stCondLst>
                                        </p:cTn>
                                        <p:tgtEl>
                                          <p:spTgt spid="21"/>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22"/>
                                        </p:tgtEl>
                                      </p:cBhvr>
                                    </p:animEffect>
                                    <p:set>
                                      <p:cBhvr>
                                        <p:cTn id="28" dur="1" fill="hold">
                                          <p:stCondLst>
                                            <p:cond delay="499"/>
                                          </p:stCondLst>
                                        </p:cTn>
                                        <p:tgtEl>
                                          <p:spTgt spid="22"/>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23"/>
                                        </p:tgtEl>
                                      </p:cBhvr>
                                    </p:animEffect>
                                    <p:set>
                                      <p:cBhvr>
                                        <p:cTn id="31" dur="1" fill="hold">
                                          <p:stCondLst>
                                            <p:cond delay="499"/>
                                          </p:stCondLst>
                                        </p:cTn>
                                        <p:tgtEl>
                                          <p:spTgt spid="23"/>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6" presetClass="emph" presetSubtype="0" fill="hold" nodeType="clickEffect">
                                  <p:stCondLst>
                                    <p:cond delay="0"/>
                                  </p:stCondLst>
                                  <p:childTnLst>
                                    <p:animEffect transition="out" filter="fade">
                                      <p:cBhvr>
                                        <p:cTn id="35" dur="500" tmFilter="0, 0; .2, .5; .8, .5; 1, 0"/>
                                        <p:tgtEl>
                                          <p:spTgt spid="12"/>
                                        </p:tgtEl>
                                      </p:cBhvr>
                                    </p:animEffect>
                                    <p:animScale>
                                      <p:cBhvr>
                                        <p:cTn id="36"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2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E1C21-4971-482E-9548-7244BEF260E5}"/>
              </a:ext>
            </a:extLst>
          </p:cNvPr>
          <p:cNvSpPr>
            <a:spLocks noGrp="1"/>
          </p:cNvSpPr>
          <p:nvPr>
            <p:ph type="title"/>
          </p:nvPr>
        </p:nvSpPr>
        <p:spPr/>
        <p:txBody>
          <a:bodyPr>
            <a:normAutofit fontScale="90000"/>
          </a:bodyPr>
          <a:lstStyle/>
          <a:p>
            <a:r>
              <a:rPr lang="en-US" dirty="0"/>
              <a:t>The evolution of application platforms</a:t>
            </a:r>
          </a:p>
        </p:txBody>
      </p:sp>
      <p:sp>
        <p:nvSpPr>
          <p:cNvPr id="3" name="TextBox 2">
            <a:extLst>
              <a:ext uri="{FF2B5EF4-FFF2-40B4-BE49-F238E27FC236}">
                <a16:creationId xmlns:a16="http://schemas.microsoft.com/office/drawing/2014/main" id="{C33EDF7D-14C2-4348-9D16-626ABEBA0B37}"/>
              </a:ext>
            </a:extLst>
          </p:cNvPr>
          <p:cNvSpPr txBox="1"/>
          <p:nvPr/>
        </p:nvSpPr>
        <p:spPr>
          <a:xfrm>
            <a:off x="295656" y="923544"/>
            <a:ext cx="1470915" cy="369332"/>
          </a:xfrm>
          <a:prstGeom prst="rect">
            <a:avLst/>
          </a:prstGeom>
          <a:noFill/>
        </p:spPr>
        <p:txBody>
          <a:bodyPr wrap="none" rtlCol="0">
            <a:spAutoFit/>
          </a:bodyPr>
          <a:lstStyle/>
          <a:p>
            <a:r>
              <a:rPr lang="en-US" dirty="0">
                <a:latin typeface="Kamerik205 8" panose="020B0803030600020004" pitchFamily="34" charset="0"/>
              </a:rPr>
              <a:t>Serverless</a:t>
            </a:r>
          </a:p>
        </p:txBody>
      </p:sp>
      <p:grpSp>
        <p:nvGrpSpPr>
          <p:cNvPr id="4" name="Group 3">
            <a:extLst>
              <a:ext uri="{FF2B5EF4-FFF2-40B4-BE49-F238E27FC236}">
                <a16:creationId xmlns:a16="http://schemas.microsoft.com/office/drawing/2014/main" id="{89F84E86-9E38-4985-8F65-FFB2460A04BE}"/>
              </a:ext>
            </a:extLst>
          </p:cNvPr>
          <p:cNvGrpSpPr/>
          <p:nvPr/>
        </p:nvGrpSpPr>
        <p:grpSpPr>
          <a:xfrm>
            <a:off x="2398511" y="3029521"/>
            <a:ext cx="1583138" cy="1198436"/>
            <a:chOff x="2398511" y="3029521"/>
            <a:chExt cx="1583138" cy="1198436"/>
          </a:xfrm>
        </p:grpSpPr>
        <p:pic>
          <p:nvPicPr>
            <p:cNvPr id="5" name="Picture 4" descr="See the source image">
              <a:extLst>
                <a:ext uri="{FF2B5EF4-FFF2-40B4-BE49-F238E27FC236}">
                  <a16:creationId xmlns:a16="http://schemas.microsoft.com/office/drawing/2014/main" id="{A2ABAA8D-78D6-4ED9-8E71-DCE6926C0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8511" y="3029521"/>
              <a:ext cx="795628" cy="7989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See the source image">
              <a:extLst>
                <a:ext uri="{FF2B5EF4-FFF2-40B4-BE49-F238E27FC236}">
                  <a16:creationId xmlns:a16="http://schemas.microsoft.com/office/drawing/2014/main" id="{FE7E4C60-1275-4BBC-8823-51A9F0557D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2509" y="3429000"/>
              <a:ext cx="659140" cy="7989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47E601CD-4118-4E83-B7BD-BBAD9D230508}"/>
              </a:ext>
            </a:extLst>
          </p:cNvPr>
          <p:cNvGrpSpPr/>
          <p:nvPr/>
        </p:nvGrpSpPr>
        <p:grpSpPr>
          <a:xfrm>
            <a:off x="8321746" y="2900535"/>
            <a:ext cx="1731135" cy="1233310"/>
            <a:chOff x="8321746" y="2900535"/>
            <a:chExt cx="1731135" cy="1233310"/>
          </a:xfrm>
        </p:grpSpPr>
        <p:pic>
          <p:nvPicPr>
            <p:cNvPr id="9" name="Picture 10" descr="See the source image">
              <a:extLst>
                <a:ext uri="{FF2B5EF4-FFF2-40B4-BE49-F238E27FC236}">
                  <a16:creationId xmlns:a16="http://schemas.microsoft.com/office/drawing/2014/main" id="{0346E9A8-EFA2-42EA-AD1B-21506DFEE5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3197" y="2900535"/>
              <a:ext cx="1169327" cy="5558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See the source image">
              <a:extLst>
                <a:ext uri="{FF2B5EF4-FFF2-40B4-BE49-F238E27FC236}">
                  <a16:creationId xmlns:a16="http://schemas.microsoft.com/office/drawing/2014/main" id="{BDD29477-BCF9-4CAB-AD0E-F82E5DD5978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9863"/>
            <a:stretch/>
          </p:blipFill>
          <p:spPr bwMode="auto">
            <a:xfrm>
              <a:off x="9534097" y="3044264"/>
              <a:ext cx="518784" cy="6766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See the source image">
              <a:extLst>
                <a:ext uri="{FF2B5EF4-FFF2-40B4-BE49-F238E27FC236}">
                  <a16:creationId xmlns:a16="http://schemas.microsoft.com/office/drawing/2014/main" id="{FFAD7923-B89E-40BB-B77D-72BDC3C317D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3196" b="23105"/>
            <a:stretch/>
          </p:blipFill>
          <p:spPr bwMode="auto">
            <a:xfrm>
              <a:off x="8321746" y="3577958"/>
              <a:ext cx="1035198" cy="555887"/>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Cloud 12">
            <a:extLst>
              <a:ext uri="{FF2B5EF4-FFF2-40B4-BE49-F238E27FC236}">
                <a16:creationId xmlns:a16="http://schemas.microsoft.com/office/drawing/2014/main" id="{0695EF2B-E20A-4B21-A2CB-66B82740470F}"/>
              </a:ext>
            </a:extLst>
          </p:cNvPr>
          <p:cNvSpPr/>
          <p:nvPr/>
        </p:nvSpPr>
        <p:spPr>
          <a:xfrm>
            <a:off x="4995995" y="2647202"/>
            <a:ext cx="2187599" cy="1618439"/>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7170" name="Picture 2" descr="See the source image">
            <a:extLst>
              <a:ext uri="{FF2B5EF4-FFF2-40B4-BE49-F238E27FC236}">
                <a16:creationId xmlns:a16="http://schemas.microsoft.com/office/drawing/2014/main" id="{0A7D1D5B-54CC-415B-B3CC-28A1BDC7F87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8957" t="8039" r="16858" b="7950"/>
          <a:stretch/>
        </p:blipFill>
        <p:spPr bwMode="auto">
          <a:xfrm>
            <a:off x="5585994" y="2886559"/>
            <a:ext cx="1111499" cy="108239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31A4A625-17DD-4435-80BC-29F832962741}"/>
              </a:ext>
            </a:extLst>
          </p:cNvPr>
          <p:cNvGrpSpPr/>
          <p:nvPr/>
        </p:nvGrpSpPr>
        <p:grpSpPr>
          <a:xfrm>
            <a:off x="3992699" y="1292876"/>
            <a:ext cx="4206601" cy="1023718"/>
            <a:chOff x="3992699" y="1292876"/>
            <a:chExt cx="4206601" cy="1023718"/>
          </a:xfrm>
        </p:grpSpPr>
        <p:sp>
          <p:nvSpPr>
            <p:cNvPr id="15" name="TextBox 14">
              <a:extLst>
                <a:ext uri="{FF2B5EF4-FFF2-40B4-BE49-F238E27FC236}">
                  <a16:creationId xmlns:a16="http://schemas.microsoft.com/office/drawing/2014/main" id="{51A3A128-8706-45DD-9C77-DC100CAF827D}"/>
                </a:ext>
              </a:extLst>
            </p:cNvPr>
            <p:cNvSpPr txBox="1"/>
            <p:nvPr/>
          </p:nvSpPr>
          <p:spPr>
            <a:xfrm>
              <a:off x="3992699" y="1292876"/>
              <a:ext cx="4206601" cy="307777"/>
            </a:xfrm>
            <a:prstGeom prst="rect">
              <a:avLst/>
            </a:prstGeom>
            <a:noFill/>
          </p:spPr>
          <p:txBody>
            <a:bodyPr wrap="none" rtlCol="0">
              <a:spAutoFit/>
            </a:bodyPr>
            <a:lstStyle/>
            <a:p>
              <a:pPr algn="ctr"/>
              <a:r>
                <a:rPr lang="en-US" sz="1400" dirty="0"/>
                <a:t>What is the right </a:t>
              </a:r>
              <a:r>
                <a:rPr lang="en-US" sz="1400" b="1" dirty="0"/>
                <a:t>size</a:t>
              </a:r>
              <a:r>
                <a:rPr lang="en-US" sz="1400" dirty="0"/>
                <a:t> of </a:t>
              </a:r>
              <a:r>
                <a:rPr lang="en-US" sz="1400" b="1" dirty="0"/>
                <a:t>servers</a:t>
              </a:r>
              <a:r>
                <a:rPr lang="en-US" sz="1400" dirty="0"/>
                <a:t> for my business needs?</a:t>
              </a:r>
            </a:p>
          </p:txBody>
        </p:sp>
        <p:sp>
          <p:nvSpPr>
            <p:cNvPr id="16" name="TextBox 15">
              <a:extLst>
                <a:ext uri="{FF2B5EF4-FFF2-40B4-BE49-F238E27FC236}">
                  <a16:creationId xmlns:a16="http://schemas.microsoft.com/office/drawing/2014/main" id="{94EB28A6-3E68-4B90-BB12-17A1801146EB}"/>
                </a:ext>
              </a:extLst>
            </p:cNvPr>
            <p:cNvSpPr txBox="1"/>
            <p:nvPr/>
          </p:nvSpPr>
          <p:spPr>
            <a:xfrm>
              <a:off x="4645730" y="1532233"/>
              <a:ext cx="2900538" cy="307777"/>
            </a:xfrm>
            <a:prstGeom prst="rect">
              <a:avLst/>
            </a:prstGeom>
            <a:noFill/>
          </p:spPr>
          <p:txBody>
            <a:bodyPr wrap="none" rtlCol="0">
              <a:spAutoFit/>
            </a:bodyPr>
            <a:lstStyle/>
            <a:p>
              <a:pPr algn="ctr"/>
              <a:r>
                <a:rPr lang="en-US" sz="1400" dirty="0"/>
                <a:t>How can I increase </a:t>
              </a:r>
              <a:r>
                <a:rPr lang="en-US" sz="1400" b="1" dirty="0"/>
                <a:t>server</a:t>
              </a:r>
              <a:r>
                <a:rPr lang="en-US" sz="1400" dirty="0"/>
                <a:t> utilization?</a:t>
              </a:r>
            </a:p>
          </p:txBody>
        </p:sp>
        <p:sp>
          <p:nvSpPr>
            <p:cNvPr id="18" name="TextBox 17">
              <a:extLst>
                <a:ext uri="{FF2B5EF4-FFF2-40B4-BE49-F238E27FC236}">
                  <a16:creationId xmlns:a16="http://schemas.microsoft.com/office/drawing/2014/main" id="{167484A0-703B-4E1C-BB68-93B470BB2FD2}"/>
                </a:ext>
              </a:extLst>
            </p:cNvPr>
            <p:cNvSpPr txBox="1"/>
            <p:nvPr/>
          </p:nvSpPr>
          <p:spPr>
            <a:xfrm>
              <a:off x="4925197" y="1769460"/>
              <a:ext cx="2341603" cy="307777"/>
            </a:xfrm>
            <a:prstGeom prst="rect">
              <a:avLst/>
            </a:prstGeom>
            <a:noFill/>
          </p:spPr>
          <p:txBody>
            <a:bodyPr wrap="none" rtlCol="0">
              <a:spAutoFit/>
            </a:bodyPr>
            <a:lstStyle/>
            <a:p>
              <a:pPr algn="ctr"/>
              <a:r>
                <a:rPr lang="en-US" sz="1400" dirty="0"/>
                <a:t>How </a:t>
              </a:r>
              <a:r>
                <a:rPr lang="en-US" sz="1400" b="1" dirty="0"/>
                <a:t>many</a:t>
              </a:r>
              <a:r>
                <a:rPr lang="en-US" sz="1400" dirty="0"/>
                <a:t> servers do I need?</a:t>
              </a:r>
            </a:p>
          </p:txBody>
        </p:sp>
        <p:sp>
          <p:nvSpPr>
            <p:cNvPr id="20" name="TextBox 19">
              <a:extLst>
                <a:ext uri="{FF2B5EF4-FFF2-40B4-BE49-F238E27FC236}">
                  <a16:creationId xmlns:a16="http://schemas.microsoft.com/office/drawing/2014/main" id="{E0A70210-E994-4874-A92E-D92CD1C60BAF}"/>
                </a:ext>
              </a:extLst>
            </p:cNvPr>
            <p:cNvSpPr txBox="1"/>
            <p:nvPr/>
          </p:nvSpPr>
          <p:spPr>
            <a:xfrm>
              <a:off x="4833685" y="2008817"/>
              <a:ext cx="2502545" cy="307777"/>
            </a:xfrm>
            <a:prstGeom prst="rect">
              <a:avLst/>
            </a:prstGeom>
            <a:noFill/>
          </p:spPr>
          <p:txBody>
            <a:bodyPr wrap="none" rtlCol="0">
              <a:spAutoFit/>
            </a:bodyPr>
            <a:lstStyle/>
            <a:p>
              <a:pPr algn="ctr"/>
              <a:r>
                <a:rPr lang="en-US" sz="1400" dirty="0"/>
                <a:t>How can I </a:t>
              </a:r>
              <a:r>
                <a:rPr lang="en-US" sz="1400" b="1" dirty="0"/>
                <a:t>scale</a:t>
              </a:r>
              <a:r>
                <a:rPr lang="en-US" sz="1400" dirty="0"/>
                <a:t> my application?</a:t>
              </a:r>
            </a:p>
          </p:txBody>
        </p:sp>
      </p:grpSp>
      <p:sp>
        <p:nvSpPr>
          <p:cNvPr id="27" name="Rectangle 26">
            <a:extLst>
              <a:ext uri="{FF2B5EF4-FFF2-40B4-BE49-F238E27FC236}">
                <a16:creationId xmlns:a16="http://schemas.microsoft.com/office/drawing/2014/main" id="{B6A56839-553D-49D5-A94B-96335354F033}"/>
              </a:ext>
            </a:extLst>
          </p:cNvPr>
          <p:cNvSpPr/>
          <p:nvPr/>
        </p:nvSpPr>
        <p:spPr>
          <a:xfrm>
            <a:off x="7859828" y="3271730"/>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31" name="Rectangle 30">
            <a:extLst>
              <a:ext uri="{FF2B5EF4-FFF2-40B4-BE49-F238E27FC236}">
                <a16:creationId xmlns:a16="http://schemas.microsoft.com/office/drawing/2014/main" id="{F8C86675-0398-45E7-A684-512950946A4C}"/>
              </a:ext>
            </a:extLst>
          </p:cNvPr>
          <p:cNvSpPr/>
          <p:nvPr/>
        </p:nvSpPr>
        <p:spPr>
          <a:xfrm>
            <a:off x="3130183" y="3240682"/>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32" name="Rectangle 31">
            <a:extLst>
              <a:ext uri="{FF2B5EF4-FFF2-40B4-BE49-F238E27FC236}">
                <a16:creationId xmlns:a16="http://schemas.microsoft.com/office/drawing/2014/main" id="{F9B434C1-C68A-40BD-B2C9-0E4CCA0398B6}"/>
              </a:ext>
            </a:extLst>
          </p:cNvPr>
          <p:cNvSpPr/>
          <p:nvPr/>
        </p:nvSpPr>
        <p:spPr>
          <a:xfrm>
            <a:off x="4584657" y="3440411"/>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33" name="Rectangle 32">
            <a:extLst>
              <a:ext uri="{FF2B5EF4-FFF2-40B4-BE49-F238E27FC236}">
                <a16:creationId xmlns:a16="http://schemas.microsoft.com/office/drawing/2014/main" id="{0AB0447D-2D9A-452A-A29A-86F1F776F07F}"/>
              </a:ext>
            </a:extLst>
          </p:cNvPr>
          <p:cNvSpPr/>
          <p:nvPr/>
        </p:nvSpPr>
        <p:spPr>
          <a:xfrm>
            <a:off x="3519731" y="3911698"/>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34" name="Rectangle 33">
            <a:extLst>
              <a:ext uri="{FF2B5EF4-FFF2-40B4-BE49-F238E27FC236}">
                <a16:creationId xmlns:a16="http://schemas.microsoft.com/office/drawing/2014/main" id="{5E5AE32B-225B-4D11-84E8-4016BA74AB2A}"/>
              </a:ext>
            </a:extLst>
          </p:cNvPr>
          <p:cNvSpPr/>
          <p:nvPr/>
        </p:nvSpPr>
        <p:spPr>
          <a:xfrm>
            <a:off x="7008801" y="3679768"/>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35" name="Rectangle 34">
            <a:extLst>
              <a:ext uri="{FF2B5EF4-FFF2-40B4-BE49-F238E27FC236}">
                <a16:creationId xmlns:a16="http://schemas.microsoft.com/office/drawing/2014/main" id="{1CA2A7F0-BBF8-4BF8-B6B5-8929701CF350}"/>
              </a:ext>
            </a:extLst>
          </p:cNvPr>
          <p:cNvSpPr/>
          <p:nvPr/>
        </p:nvSpPr>
        <p:spPr>
          <a:xfrm>
            <a:off x="4192805" y="4033711"/>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36" name="Rectangle 35">
            <a:extLst>
              <a:ext uri="{FF2B5EF4-FFF2-40B4-BE49-F238E27FC236}">
                <a16:creationId xmlns:a16="http://schemas.microsoft.com/office/drawing/2014/main" id="{39038033-64DD-40A3-8E7D-3CBDFCF172F6}"/>
              </a:ext>
            </a:extLst>
          </p:cNvPr>
          <p:cNvSpPr/>
          <p:nvPr/>
        </p:nvSpPr>
        <p:spPr>
          <a:xfrm>
            <a:off x="5275487" y="4834170"/>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37" name="Rectangle 36">
            <a:extLst>
              <a:ext uri="{FF2B5EF4-FFF2-40B4-BE49-F238E27FC236}">
                <a16:creationId xmlns:a16="http://schemas.microsoft.com/office/drawing/2014/main" id="{D6AA7D73-7DD9-4A68-84F3-7B7BDCE53230}"/>
              </a:ext>
            </a:extLst>
          </p:cNvPr>
          <p:cNvSpPr/>
          <p:nvPr/>
        </p:nvSpPr>
        <p:spPr>
          <a:xfrm>
            <a:off x="4660555" y="4480227"/>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38" name="Rectangle 37">
            <a:extLst>
              <a:ext uri="{FF2B5EF4-FFF2-40B4-BE49-F238E27FC236}">
                <a16:creationId xmlns:a16="http://schemas.microsoft.com/office/drawing/2014/main" id="{9D4F7737-6779-4B79-BB6E-134CD570831A}"/>
              </a:ext>
            </a:extLst>
          </p:cNvPr>
          <p:cNvSpPr/>
          <p:nvPr/>
        </p:nvSpPr>
        <p:spPr>
          <a:xfrm>
            <a:off x="3860348" y="4533262"/>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39" name="Rectangle 38">
            <a:extLst>
              <a:ext uri="{FF2B5EF4-FFF2-40B4-BE49-F238E27FC236}">
                <a16:creationId xmlns:a16="http://schemas.microsoft.com/office/drawing/2014/main" id="{D7562164-79EC-4EC8-945B-EE71754094D1}"/>
              </a:ext>
            </a:extLst>
          </p:cNvPr>
          <p:cNvSpPr/>
          <p:nvPr/>
        </p:nvSpPr>
        <p:spPr>
          <a:xfrm>
            <a:off x="6595698" y="4316456"/>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40" name="Rectangle 39">
            <a:extLst>
              <a:ext uri="{FF2B5EF4-FFF2-40B4-BE49-F238E27FC236}">
                <a16:creationId xmlns:a16="http://schemas.microsoft.com/office/drawing/2014/main" id="{8C778C5C-9053-498B-AC6B-E94C502B884A}"/>
              </a:ext>
            </a:extLst>
          </p:cNvPr>
          <p:cNvSpPr/>
          <p:nvPr/>
        </p:nvSpPr>
        <p:spPr>
          <a:xfrm>
            <a:off x="6157774" y="3682606"/>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42" name="Rectangle 41">
            <a:extLst>
              <a:ext uri="{FF2B5EF4-FFF2-40B4-BE49-F238E27FC236}">
                <a16:creationId xmlns:a16="http://schemas.microsoft.com/office/drawing/2014/main" id="{9BA226B3-99C6-436D-98AE-404CA08A04AE}"/>
              </a:ext>
            </a:extLst>
          </p:cNvPr>
          <p:cNvSpPr/>
          <p:nvPr/>
        </p:nvSpPr>
        <p:spPr>
          <a:xfrm>
            <a:off x="5801640" y="4439607"/>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43" name="Rectangle 42">
            <a:extLst>
              <a:ext uri="{FF2B5EF4-FFF2-40B4-BE49-F238E27FC236}">
                <a16:creationId xmlns:a16="http://schemas.microsoft.com/office/drawing/2014/main" id="{294E8E1E-D7DB-4094-98CC-6E558E134124}"/>
              </a:ext>
            </a:extLst>
          </p:cNvPr>
          <p:cNvSpPr/>
          <p:nvPr/>
        </p:nvSpPr>
        <p:spPr>
          <a:xfrm>
            <a:off x="5158340" y="3952160"/>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45" name="Rectangle 44">
            <a:extLst>
              <a:ext uri="{FF2B5EF4-FFF2-40B4-BE49-F238E27FC236}">
                <a16:creationId xmlns:a16="http://schemas.microsoft.com/office/drawing/2014/main" id="{32315DDD-48D8-4300-BF9A-3BEE633C6DE4}"/>
              </a:ext>
            </a:extLst>
          </p:cNvPr>
          <p:cNvSpPr/>
          <p:nvPr/>
        </p:nvSpPr>
        <p:spPr>
          <a:xfrm>
            <a:off x="3973030" y="3222699"/>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46" name="Rectangle 45">
            <a:extLst>
              <a:ext uri="{FF2B5EF4-FFF2-40B4-BE49-F238E27FC236}">
                <a16:creationId xmlns:a16="http://schemas.microsoft.com/office/drawing/2014/main" id="{EFEDA3B3-A982-4B1C-9A18-55944F7EA0EF}"/>
              </a:ext>
            </a:extLst>
          </p:cNvPr>
          <p:cNvSpPr/>
          <p:nvPr/>
        </p:nvSpPr>
        <p:spPr>
          <a:xfrm>
            <a:off x="5540940" y="3343790"/>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47" name="Rectangle 46">
            <a:extLst>
              <a:ext uri="{FF2B5EF4-FFF2-40B4-BE49-F238E27FC236}">
                <a16:creationId xmlns:a16="http://schemas.microsoft.com/office/drawing/2014/main" id="{85F7E20C-E407-4F1F-9E29-0741B68DBBFE}"/>
              </a:ext>
            </a:extLst>
          </p:cNvPr>
          <p:cNvSpPr/>
          <p:nvPr/>
        </p:nvSpPr>
        <p:spPr>
          <a:xfrm>
            <a:off x="6631263" y="3148015"/>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48" name="Rectangle 47">
            <a:extLst>
              <a:ext uri="{FF2B5EF4-FFF2-40B4-BE49-F238E27FC236}">
                <a16:creationId xmlns:a16="http://schemas.microsoft.com/office/drawing/2014/main" id="{AC559E07-77F3-4964-9388-B455B619ED2E}"/>
              </a:ext>
            </a:extLst>
          </p:cNvPr>
          <p:cNvSpPr/>
          <p:nvPr/>
        </p:nvSpPr>
        <p:spPr>
          <a:xfrm>
            <a:off x="7393418" y="2858831"/>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49" name="Rectangle 48">
            <a:extLst>
              <a:ext uri="{FF2B5EF4-FFF2-40B4-BE49-F238E27FC236}">
                <a16:creationId xmlns:a16="http://schemas.microsoft.com/office/drawing/2014/main" id="{544AFD35-8A28-43AC-8861-334063BEAF7E}"/>
              </a:ext>
            </a:extLst>
          </p:cNvPr>
          <p:cNvSpPr/>
          <p:nvPr/>
        </p:nvSpPr>
        <p:spPr>
          <a:xfrm>
            <a:off x="6060747" y="2905369"/>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50" name="Rectangle 49">
            <a:extLst>
              <a:ext uri="{FF2B5EF4-FFF2-40B4-BE49-F238E27FC236}">
                <a16:creationId xmlns:a16="http://schemas.microsoft.com/office/drawing/2014/main" id="{110FE6A5-6C74-424E-87B9-58B98542D473}"/>
              </a:ext>
            </a:extLst>
          </p:cNvPr>
          <p:cNvSpPr/>
          <p:nvPr/>
        </p:nvSpPr>
        <p:spPr>
          <a:xfrm>
            <a:off x="5014130" y="2954340"/>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51" name="Rectangle 50">
            <a:extLst>
              <a:ext uri="{FF2B5EF4-FFF2-40B4-BE49-F238E27FC236}">
                <a16:creationId xmlns:a16="http://schemas.microsoft.com/office/drawing/2014/main" id="{22E22C29-2883-4332-83BB-C9F9F28771D4}"/>
              </a:ext>
            </a:extLst>
          </p:cNvPr>
          <p:cNvSpPr/>
          <p:nvPr/>
        </p:nvSpPr>
        <p:spPr>
          <a:xfrm>
            <a:off x="3570208" y="2680486"/>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53" name="Rectangle 52">
            <a:extLst>
              <a:ext uri="{FF2B5EF4-FFF2-40B4-BE49-F238E27FC236}">
                <a16:creationId xmlns:a16="http://schemas.microsoft.com/office/drawing/2014/main" id="{B43FB26C-44B9-412A-BABE-9BFC7AC773AD}"/>
              </a:ext>
            </a:extLst>
          </p:cNvPr>
          <p:cNvSpPr/>
          <p:nvPr/>
        </p:nvSpPr>
        <p:spPr>
          <a:xfrm>
            <a:off x="4328121" y="2601154"/>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54" name="Rectangle 53">
            <a:extLst>
              <a:ext uri="{FF2B5EF4-FFF2-40B4-BE49-F238E27FC236}">
                <a16:creationId xmlns:a16="http://schemas.microsoft.com/office/drawing/2014/main" id="{5E4B5701-4909-4F10-8DD8-B74526FF9783}"/>
              </a:ext>
            </a:extLst>
          </p:cNvPr>
          <p:cNvSpPr/>
          <p:nvPr/>
        </p:nvSpPr>
        <p:spPr>
          <a:xfrm>
            <a:off x="6772395" y="2494404"/>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55" name="Rectangle 54">
            <a:extLst>
              <a:ext uri="{FF2B5EF4-FFF2-40B4-BE49-F238E27FC236}">
                <a16:creationId xmlns:a16="http://schemas.microsoft.com/office/drawing/2014/main" id="{03AC147C-40F4-491D-B3BE-ED0845A8DB51}"/>
              </a:ext>
            </a:extLst>
          </p:cNvPr>
          <p:cNvSpPr/>
          <p:nvPr/>
        </p:nvSpPr>
        <p:spPr>
          <a:xfrm>
            <a:off x="7626623" y="2268673"/>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56" name="Rectangle 55">
            <a:extLst>
              <a:ext uri="{FF2B5EF4-FFF2-40B4-BE49-F238E27FC236}">
                <a16:creationId xmlns:a16="http://schemas.microsoft.com/office/drawing/2014/main" id="{3E8BCE6E-2592-4DB4-90E3-3C6942AAB071}"/>
              </a:ext>
            </a:extLst>
          </p:cNvPr>
          <p:cNvSpPr/>
          <p:nvPr/>
        </p:nvSpPr>
        <p:spPr>
          <a:xfrm>
            <a:off x="5605809" y="2426431"/>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57" name="Rectangle 56">
            <a:extLst>
              <a:ext uri="{FF2B5EF4-FFF2-40B4-BE49-F238E27FC236}">
                <a16:creationId xmlns:a16="http://schemas.microsoft.com/office/drawing/2014/main" id="{00E77190-28B1-4079-8BC3-0B905E691251}"/>
              </a:ext>
            </a:extLst>
          </p:cNvPr>
          <p:cNvSpPr/>
          <p:nvPr/>
        </p:nvSpPr>
        <p:spPr>
          <a:xfrm>
            <a:off x="3646742" y="1857557"/>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58" name="Rectangle 57">
            <a:extLst>
              <a:ext uri="{FF2B5EF4-FFF2-40B4-BE49-F238E27FC236}">
                <a16:creationId xmlns:a16="http://schemas.microsoft.com/office/drawing/2014/main" id="{38CD6A2A-B96E-494F-90CD-2EC37870AA76}"/>
              </a:ext>
            </a:extLst>
          </p:cNvPr>
          <p:cNvSpPr/>
          <p:nvPr/>
        </p:nvSpPr>
        <p:spPr>
          <a:xfrm>
            <a:off x="4128657" y="2104365"/>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59" name="Rectangle 58">
            <a:extLst>
              <a:ext uri="{FF2B5EF4-FFF2-40B4-BE49-F238E27FC236}">
                <a16:creationId xmlns:a16="http://schemas.microsoft.com/office/drawing/2014/main" id="{C8E2D36B-4C69-4163-A578-1C55745A2B9E}"/>
              </a:ext>
            </a:extLst>
          </p:cNvPr>
          <p:cNvSpPr/>
          <p:nvPr/>
        </p:nvSpPr>
        <p:spPr>
          <a:xfrm>
            <a:off x="4983690" y="2287096"/>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60" name="Rectangle 59">
            <a:extLst>
              <a:ext uri="{FF2B5EF4-FFF2-40B4-BE49-F238E27FC236}">
                <a16:creationId xmlns:a16="http://schemas.microsoft.com/office/drawing/2014/main" id="{22FFBB94-3CB4-458E-9F28-C6B515651F47}"/>
              </a:ext>
            </a:extLst>
          </p:cNvPr>
          <p:cNvSpPr/>
          <p:nvPr/>
        </p:nvSpPr>
        <p:spPr>
          <a:xfrm>
            <a:off x="6264796" y="2159471"/>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61" name="Rectangle 60">
            <a:extLst>
              <a:ext uri="{FF2B5EF4-FFF2-40B4-BE49-F238E27FC236}">
                <a16:creationId xmlns:a16="http://schemas.microsoft.com/office/drawing/2014/main" id="{0DA22296-8065-4D49-9B4B-5177B3224DC2}"/>
              </a:ext>
            </a:extLst>
          </p:cNvPr>
          <p:cNvSpPr/>
          <p:nvPr/>
        </p:nvSpPr>
        <p:spPr>
          <a:xfrm>
            <a:off x="7093243" y="1912206"/>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62" name="Rectangle 61">
            <a:extLst>
              <a:ext uri="{FF2B5EF4-FFF2-40B4-BE49-F238E27FC236}">
                <a16:creationId xmlns:a16="http://schemas.microsoft.com/office/drawing/2014/main" id="{4D8EF1FE-2C58-459D-97F2-29F0091892D0}"/>
              </a:ext>
            </a:extLst>
          </p:cNvPr>
          <p:cNvSpPr/>
          <p:nvPr/>
        </p:nvSpPr>
        <p:spPr>
          <a:xfrm>
            <a:off x="4652188" y="1738942"/>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63" name="Rectangle 62">
            <a:extLst>
              <a:ext uri="{FF2B5EF4-FFF2-40B4-BE49-F238E27FC236}">
                <a16:creationId xmlns:a16="http://schemas.microsoft.com/office/drawing/2014/main" id="{C774C30C-143C-4529-B550-D1D45FD306F9}"/>
              </a:ext>
            </a:extLst>
          </p:cNvPr>
          <p:cNvSpPr/>
          <p:nvPr/>
        </p:nvSpPr>
        <p:spPr>
          <a:xfrm>
            <a:off x="5274059" y="1519659"/>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64" name="Rectangle 63">
            <a:extLst>
              <a:ext uri="{FF2B5EF4-FFF2-40B4-BE49-F238E27FC236}">
                <a16:creationId xmlns:a16="http://schemas.microsoft.com/office/drawing/2014/main" id="{0F50E2F1-0C1D-48E7-BFC6-E2BC59BBE672}"/>
              </a:ext>
            </a:extLst>
          </p:cNvPr>
          <p:cNvSpPr/>
          <p:nvPr/>
        </p:nvSpPr>
        <p:spPr>
          <a:xfrm>
            <a:off x="5808564" y="1827582"/>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65" name="Rectangle 64">
            <a:extLst>
              <a:ext uri="{FF2B5EF4-FFF2-40B4-BE49-F238E27FC236}">
                <a16:creationId xmlns:a16="http://schemas.microsoft.com/office/drawing/2014/main" id="{2F7EBEE4-3ED1-4867-8844-88B0781F0B93}"/>
              </a:ext>
            </a:extLst>
          </p:cNvPr>
          <p:cNvSpPr/>
          <p:nvPr/>
        </p:nvSpPr>
        <p:spPr>
          <a:xfrm>
            <a:off x="6120250" y="1315330"/>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66" name="Rectangle 65">
            <a:extLst>
              <a:ext uri="{FF2B5EF4-FFF2-40B4-BE49-F238E27FC236}">
                <a16:creationId xmlns:a16="http://schemas.microsoft.com/office/drawing/2014/main" id="{9621268A-416C-4B2C-A3F3-B9B91D3264BD}"/>
              </a:ext>
            </a:extLst>
          </p:cNvPr>
          <p:cNvSpPr/>
          <p:nvPr/>
        </p:nvSpPr>
        <p:spPr>
          <a:xfrm>
            <a:off x="6848257" y="1458076"/>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Tree>
    <p:extLst>
      <p:ext uri="{BB962C8B-B14F-4D97-AF65-F5344CB8AC3E}">
        <p14:creationId xmlns:p14="http://schemas.microsoft.com/office/powerpoint/2010/main" val="334925411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7170"/>
                                        </p:tgtEl>
                                      </p:cBhvr>
                                    </p:animEffect>
                                    <p:set>
                                      <p:cBhvr>
                                        <p:cTn id="22" dur="1" fill="hold">
                                          <p:stCondLst>
                                            <p:cond delay="499"/>
                                          </p:stCondLst>
                                        </p:cTn>
                                        <p:tgtEl>
                                          <p:spTgt spid="7170"/>
                                        </p:tgtEl>
                                        <p:attrNameLst>
                                          <p:attrName>style.visibility</p:attrName>
                                        </p:attrNameLst>
                                      </p:cBhvr>
                                      <p:to>
                                        <p:strVal val="hidden"/>
                                      </p:to>
                                    </p:set>
                                  </p:childTnLst>
                                </p:cTn>
                              </p:par>
                              <p:par>
                                <p:cTn id="23" presetID="6" presetClass="emph" presetSubtype="0" fill="hold" grpId="0" nodeType="withEffect">
                                  <p:stCondLst>
                                    <p:cond delay="0"/>
                                  </p:stCondLst>
                                  <p:childTnLst>
                                    <p:animScale>
                                      <p:cBhvr>
                                        <p:cTn id="24" dur="2000" fill="hold"/>
                                        <p:tgtEl>
                                          <p:spTgt spid="13"/>
                                        </p:tgtEl>
                                      </p:cBhvr>
                                      <p:by x="300000" y="300000"/>
                                    </p:animScale>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fade">
                                      <p:cBhvr>
                                        <p:cTn id="28" dur="100"/>
                                        <p:tgtEl>
                                          <p:spTgt spid="62"/>
                                        </p:tgtEl>
                                      </p:cBhvr>
                                    </p:animEffect>
                                  </p:childTnLst>
                                </p:cTn>
                              </p:par>
                            </p:childTnLst>
                          </p:cTn>
                        </p:par>
                        <p:par>
                          <p:cTn id="29" fill="hold">
                            <p:stCondLst>
                              <p:cond delay="2100"/>
                            </p:stCondLst>
                            <p:childTnLst>
                              <p:par>
                                <p:cTn id="30" presetID="10" presetClass="entr" presetSubtype="0" fill="hold" grpId="0" nodeType="after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100"/>
                                        <p:tgtEl>
                                          <p:spTgt spid="46"/>
                                        </p:tgtEl>
                                      </p:cBhvr>
                                    </p:animEffect>
                                  </p:childTnLst>
                                </p:cTn>
                              </p:par>
                            </p:childTnLst>
                          </p:cTn>
                        </p:par>
                        <p:par>
                          <p:cTn id="33" fill="hold">
                            <p:stCondLst>
                              <p:cond delay="2200"/>
                            </p:stCondLst>
                            <p:childTnLst>
                              <p:par>
                                <p:cTn id="34" presetID="10" presetClass="entr" presetSubtype="0" fill="hold" grpId="0" nodeType="after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100"/>
                                        <p:tgtEl>
                                          <p:spTgt spid="38"/>
                                        </p:tgtEl>
                                      </p:cBhvr>
                                    </p:animEffect>
                                  </p:childTnLst>
                                </p:cTn>
                              </p:par>
                            </p:childTnLst>
                          </p:cTn>
                        </p:par>
                        <p:par>
                          <p:cTn id="37" fill="hold">
                            <p:stCondLst>
                              <p:cond delay="2300"/>
                            </p:stCondLst>
                            <p:childTnLst>
                              <p:par>
                                <p:cTn id="38" presetID="10" presetClass="entr" presetSubtype="0" fill="hold" grpId="0" nodeType="after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100"/>
                                        <p:tgtEl>
                                          <p:spTgt spid="55"/>
                                        </p:tgtEl>
                                      </p:cBhvr>
                                    </p:animEffect>
                                  </p:childTnLst>
                                </p:cTn>
                              </p:par>
                            </p:childTnLst>
                          </p:cTn>
                        </p:par>
                        <p:par>
                          <p:cTn id="41" fill="hold">
                            <p:stCondLst>
                              <p:cond delay="2400"/>
                            </p:stCondLst>
                            <p:childTnLst>
                              <p:par>
                                <p:cTn id="42" presetID="10" presetClass="entr" presetSubtype="0" fill="hold" grpId="0" nodeType="after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100"/>
                                        <p:tgtEl>
                                          <p:spTgt spid="36"/>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100"/>
                                        <p:tgtEl>
                                          <p:spTgt spid="43"/>
                                        </p:tgtEl>
                                      </p:cBhvr>
                                    </p:animEffect>
                                  </p:childTnLst>
                                </p:cTn>
                              </p:par>
                            </p:childTnLst>
                          </p:cTn>
                        </p:par>
                        <p:par>
                          <p:cTn id="49" fill="hold">
                            <p:stCondLst>
                              <p:cond delay="2600"/>
                            </p:stCondLst>
                            <p:childTnLst>
                              <p:par>
                                <p:cTn id="50" presetID="10" presetClass="entr" presetSubtype="0" fill="hold" grpId="0" nodeType="afterEffect">
                                  <p:stCondLst>
                                    <p:cond delay="0"/>
                                  </p:stCondLst>
                                  <p:childTnLst>
                                    <p:set>
                                      <p:cBhvr>
                                        <p:cTn id="51" dur="1" fill="hold">
                                          <p:stCondLst>
                                            <p:cond delay="0"/>
                                          </p:stCondLst>
                                        </p:cTn>
                                        <p:tgtEl>
                                          <p:spTgt spid="66"/>
                                        </p:tgtEl>
                                        <p:attrNameLst>
                                          <p:attrName>style.visibility</p:attrName>
                                        </p:attrNameLst>
                                      </p:cBhvr>
                                      <p:to>
                                        <p:strVal val="visible"/>
                                      </p:to>
                                    </p:set>
                                    <p:animEffect transition="in" filter="fade">
                                      <p:cBhvr>
                                        <p:cTn id="52" dur="100"/>
                                        <p:tgtEl>
                                          <p:spTgt spid="66"/>
                                        </p:tgtEl>
                                      </p:cBhvr>
                                    </p:animEffect>
                                  </p:childTnLst>
                                </p:cTn>
                              </p:par>
                            </p:childTnLst>
                          </p:cTn>
                        </p:par>
                        <p:par>
                          <p:cTn id="53" fill="hold">
                            <p:stCondLst>
                              <p:cond delay="2700"/>
                            </p:stCondLst>
                            <p:childTnLst>
                              <p:par>
                                <p:cTn id="54" presetID="10" presetClass="entr" presetSubtype="0" fill="hold" grpId="0" nodeType="after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fade">
                                      <p:cBhvr>
                                        <p:cTn id="56" dur="100"/>
                                        <p:tgtEl>
                                          <p:spTgt spid="63"/>
                                        </p:tgtEl>
                                      </p:cBhvr>
                                    </p:animEffect>
                                  </p:childTnLst>
                                </p:cTn>
                              </p:par>
                            </p:childTnLst>
                          </p:cTn>
                        </p:par>
                        <p:par>
                          <p:cTn id="57" fill="hold">
                            <p:stCondLst>
                              <p:cond delay="2800"/>
                            </p:stCondLst>
                            <p:childTnLst>
                              <p:par>
                                <p:cTn id="58" presetID="10" presetClass="entr" presetSubtype="0" fill="hold" grpId="0" nodeType="after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100"/>
                                        <p:tgtEl>
                                          <p:spTgt spid="31"/>
                                        </p:tgtEl>
                                      </p:cBhvr>
                                    </p:animEffect>
                                  </p:childTnLst>
                                </p:cTn>
                              </p:par>
                            </p:childTnLst>
                          </p:cTn>
                        </p:par>
                        <p:par>
                          <p:cTn id="61" fill="hold">
                            <p:stCondLst>
                              <p:cond delay="2900"/>
                            </p:stCondLst>
                            <p:childTnLst>
                              <p:par>
                                <p:cTn id="62" presetID="10" presetClass="entr" presetSubtype="0" fill="hold" grpId="0" nodeType="after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fade">
                                      <p:cBhvr>
                                        <p:cTn id="64" dur="100"/>
                                        <p:tgtEl>
                                          <p:spTgt spid="39"/>
                                        </p:tgtEl>
                                      </p:cBhvr>
                                    </p:animEffect>
                                  </p:childTnLst>
                                </p:cTn>
                              </p:par>
                            </p:childTnLst>
                          </p:cTn>
                        </p:par>
                        <p:par>
                          <p:cTn id="65" fill="hold">
                            <p:stCondLst>
                              <p:cond delay="3000"/>
                            </p:stCondLst>
                            <p:childTnLst>
                              <p:par>
                                <p:cTn id="66" presetID="10" presetClass="entr" presetSubtype="0" fill="hold" grpId="0" nodeType="afterEffect">
                                  <p:stCondLst>
                                    <p:cond delay="0"/>
                                  </p:stCondLst>
                                  <p:childTnLst>
                                    <p:set>
                                      <p:cBhvr>
                                        <p:cTn id="67" dur="1" fill="hold">
                                          <p:stCondLst>
                                            <p:cond delay="0"/>
                                          </p:stCondLst>
                                        </p:cTn>
                                        <p:tgtEl>
                                          <p:spTgt spid="49"/>
                                        </p:tgtEl>
                                        <p:attrNameLst>
                                          <p:attrName>style.visibility</p:attrName>
                                        </p:attrNameLst>
                                      </p:cBhvr>
                                      <p:to>
                                        <p:strVal val="visible"/>
                                      </p:to>
                                    </p:set>
                                    <p:animEffect transition="in" filter="fade">
                                      <p:cBhvr>
                                        <p:cTn id="68" dur="100"/>
                                        <p:tgtEl>
                                          <p:spTgt spid="49"/>
                                        </p:tgtEl>
                                      </p:cBhvr>
                                    </p:animEffect>
                                  </p:childTnLst>
                                </p:cTn>
                              </p:par>
                            </p:childTnLst>
                          </p:cTn>
                        </p:par>
                        <p:par>
                          <p:cTn id="69" fill="hold">
                            <p:stCondLst>
                              <p:cond delay="3100"/>
                            </p:stCondLst>
                            <p:childTnLst>
                              <p:par>
                                <p:cTn id="70" presetID="10" presetClass="entr" presetSubtype="0" fill="hold" grpId="0" nodeType="after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fade">
                                      <p:cBhvr>
                                        <p:cTn id="72" dur="100"/>
                                        <p:tgtEl>
                                          <p:spTgt spid="57"/>
                                        </p:tgtEl>
                                      </p:cBhvr>
                                    </p:animEffect>
                                  </p:childTnLst>
                                </p:cTn>
                              </p:par>
                            </p:childTnLst>
                          </p:cTn>
                        </p:par>
                        <p:par>
                          <p:cTn id="73" fill="hold">
                            <p:stCondLst>
                              <p:cond delay="3200"/>
                            </p:stCondLst>
                            <p:childTnLst>
                              <p:par>
                                <p:cTn id="74" presetID="10" presetClass="entr" presetSubtype="0" fill="hold" grpId="0" nodeType="afterEffect">
                                  <p:stCondLst>
                                    <p:cond delay="0"/>
                                  </p:stCondLst>
                                  <p:childTnLst>
                                    <p:set>
                                      <p:cBhvr>
                                        <p:cTn id="75" dur="1" fill="hold">
                                          <p:stCondLst>
                                            <p:cond delay="0"/>
                                          </p:stCondLst>
                                        </p:cTn>
                                        <p:tgtEl>
                                          <p:spTgt spid="65"/>
                                        </p:tgtEl>
                                        <p:attrNameLst>
                                          <p:attrName>style.visibility</p:attrName>
                                        </p:attrNameLst>
                                      </p:cBhvr>
                                      <p:to>
                                        <p:strVal val="visible"/>
                                      </p:to>
                                    </p:set>
                                    <p:animEffect transition="in" filter="fade">
                                      <p:cBhvr>
                                        <p:cTn id="76" dur="100"/>
                                        <p:tgtEl>
                                          <p:spTgt spid="65"/>
                                        </p:tgtEl>
                                      </p:cBhvr>
                                    </p:animEffect>
                                  </p:childTnLst>
                                </p:cTn>
                              </p:par>
                            </p:childTnLst>
                          </p:cTn>
                        </p:par>
                        <p:par>
                          <p:cTn id="77" fill="hold">
                            <p:stCondLst>
                              <p:cond delay="3300"/>
                            </p:stCondLst>
                            <p:childTnLst>
                              <p:par>
                                <p:cTn id="78" presetID="10" presetClass="entr" presetSubtype="0" fill="hold" grpId="0" nodeType="afterEffect">
                                  <p:stCondLst>
                                    <p:cond delay="0"/>
                                  </p:stCondLst>
                                  <p:childTnLst>
                                    <p:set>
                                      <p:cBhvr>
                                        <p:cTn id="79" dur="1" fill="hold">
                                          <p:stCondLst>
                                            <p:cond delay="0"/>
                                          </p:stCondLst>
                                        </p:cTn>
                                        <p:tgtEl>
                                          <p:spTgt spid="33"/>
                                        </p:tgtEl>
                                        <p:attrNameLst>
                                          <p:attrName>style.visibility</p:attrName>
                                        </p:attrNameLst>
                                      </p:cBhvr>
                                      <p:to>
                                        <p:strVal val="visible"/>
                                      </p:to>
                                    </p:set>
                                    <p:animEffect transition="in" filter="fade">
                                      <p:cBhvr>
                                        <p:cTn id="80" dur="100"/>
                                        <p:tgtEl>
                                          <p:spTgt spid="33"/>
                                        </p:tgtEl>
                                      </p:cBhvr>
                                    </p:animEffect>
                                  </p:childTnLst>
                                </p:cTn>
                              </p:par>
                            </p:childTnLst>
                          </p:cTn>
                        </p:par>
                        <p:par>
                          <p:cTn id="81" fill="hold">
                            <p:stCondLst>
                              <p:cond delay="3400"/>
                            </p:stCondLst>
                            <p:childTnLst>
                              <p:par>
                                <p:cTn id="82" presetID="10" presetClass="entr" presetSubtype="0" fill="hold" grpId="0" nodeType="afterEffect">
                                  <p:stCondLst>
                                    <p:cond delay="0"/>
                                  </p:stCondLst>
                                  <p:childTnLst>
                                    <p:set>
                                      <p:cBhvr>
                                        <p:cTn id="83" dur="1" fill="hold">
                                          <p:stCondLst>
                                            <p:cond delay="0"/>
                                          </p:stCondLst>
                                        </p:cTn>
                                        <p:tgtEl>
                                          <p:spTgt spid="47"/>
                                        </p:tgtEl>
                                        <p:attrNameLst>
                                          <p:attrName>style.visibility</p:attrName>
                                        </p:attrNameLst>
                                      </p:cBhvr>
                                      <p:to>
                                        <p:strVal val="visible"/>
                                      </p:to>
                                    </p:set>
                                    <p:animEffect transition="in" filter="fade">
                                      <p:cBhvr>
                                        <p:cTn id="84" dur="100"/>
                                        <p:tgtEl>
                                          <p:spTgt spid="47"/>
                                        </p:tgtEl>
                                      </p:cBhvr>
                                    </p:animEffect>
                                  </p:childTnLst>
                                </p:cTn>
                              </p:par>
                            </p:childTnLst>
                          </p:cTn>
                        </p:par>
                        <p:par>
                          <p:cTn id="85" fill="hold">
                            <p:stCondLst>
                              <p:cond delay="3500"/>
                            </p:stCondLst>
                            <p:childTnLst>
                              <p:par>
                                <p:cTn id="86" presetID="10" presetClass="entr" presetSubtype="0" fill="hold" grpId="0" nodeType="afterEffect">
                                  <p:stCondLst>
                                    <p:cond delay="0"/>
                                  </p:stCondLst>
                                  <p:childTnLst>
                                    <p:set>
                                      <p:cBhvr>
                                        <p:cTn id="87" dur="1" fill="hold">
                                          <p:stCondLst>
                                            <p:cond delay="0"/>
                                          </p:stCondLst>
                                        </p:cTn>
                                        <p:tgtEl>
                                          <p:spTgt spid="51"/>
                                        </p:tgtEl>
                                        <p:attrNameLst>
                                          <p:attrName>style.visibility</p:attrName>
                                        </p:attrNameLst>
                                      </p:cBhvr>
                                      <p:to>
                                        <p:strVal val="visible"/>
                                      </p:to>
                                    </p:set>
                                    <p:animEffect transition="in" filter="fade">
                                      <p:cBhvr>
                                        <p:cTn id="88" dur="100"/>
                                        <p:tgtEl>
                                          <p:spTgt spid="51"/>
                                        </p:tgtEl>
                                      </p:cBhvr>
                                    </p:animEffect>
                                  </p:childTnLst>
                                </p:cTn>
                              </p:par>
                            </p:childTnLst>
                          </p:cTn>
                        </p:par>
                        <p:par>
                          <p:cTn id="89" fill="hold">
                            <p:stCondLst>
                              <p:cond delay="3600"/>
                            </p:stCondLst>
                            <p:childTnLst>
                              <p:par>
                                <p:cTn id="90" presetID="10" presetClass="entr" presetSubtype="0" fill="hold" grpId="0" nodeType="afterEffect">
                                  <p:stCondLst>
                                    <p:cond delay="0"/>
                                  </p:stCondLst>
                                  <p:childTnLst>
                                    <p:set>
                                      <p:cBhvr>
                                        <p:cTn id="91" dur="1" fill="hold">
                                          <p:stCondLst>
                                            <p:cond delay="0"/>
                                          </p:stCondLst>
                                        </p:cTn>
                                        <p:tgtEl>
                                          <p:spTgt spid="42"/>
                                        </p:tgtEl>
                                        <p:attrNameLst>
                                          <p:attrName>style.visibility</p:attrName>
                                        </p:attrNameLst>
                                      </p:cBhvr>
                                      <p:to>
                                        <p:strVal val="visible"/>
                                      </p:to>
                                    </p:set>
                                    <p:animEffect transition="in" filter="fade">
                                      <p:cBhvr>
                                        <p:cTn id="92" dur="100"/>
                                        <p:tgtEl>
                                          <p:spTgt spid="42"/>
                                        </p:tgtEl>
                                      </p:cBhvr>
                                    </p:animEffect>
                                  </p:childTnLst>
                                </p:cTn>
                              </p:par>
                            </p:childTnLst>
                          </p:cTn>
                        </p:par>
                        <p:par>
                          <p:cTn id="93" fill="hold">
                            <p:stCondLst>
                              <p:cond delay="3700"/>
                            </p:stCondLst>
                            <p:childTnLst>
                              <p:par>
                                <p:cTn id="94" presetID="10" presetClass="entr" presetSubtype="0" fill="hold" grpId="0" nodeType="afterEffect">
                                  <p:stCondLst>
                                    <p:cond delay="0"/>
                                  </p:stCondLst>
                                  <p:childTnLst>
                                    <p:set>
                                      <p:cBhvr>
                                        <p:cTn id="95" dur="1" fill="hold">
                                          <p:stCondLst>
                                            <p:cond delay="0"/>
                                          </p:stCondLst>
                                        </p:cTn>
                                        <p:tgtEl>
                                          <p:spTgt spid="45"/>
                                        </p:tgtEl>
                                        <p:attrNameLst>
                                          <p:attrName>style.visibility</p:attrName>
                                        </p:attrNameLst>
                                      </p:cBhvr>
                                      <p:to>
                                        <p:strVal val="visible"/>
                                      </p:to>
                                    </p:set>
                                    <p:animEffect transition="in" filter="fade">
                                      <p:cBhvr>
                                        <p:cTn id="96" dur="100"/>
                                        <p:tgtEl>
                                          <p:spTgt spid="45"/>
                                        </p:tgtEl>
                                      </p:cBhvr>
                                    </p:animEffect>
                                  </p:childTnLst>
                                </p:cTn>
                              </p:par>
                            </p:childTnLst>
                          </p:cTn>
                        </p:par>
                        <p:par>
                          <p:cTn id="97" fill="hold">
                            <p:stCondLst>
                              <p:cond delay="3800"/>
                            </p:stCondLst>
                            <p:childTnLst>
                              <p:par>
                                <p:cTn id="98" presetID="10" presetClass="entr" presetSubtype="0" fill="hold" grpId="0" nodeType="afterEffect">
                                  <p:stCondLst>
                                    <p:cond delay="0"/>
                                  </p:stCondLst>
                                  <p:childTnLst>
                                    <p:set>
                                      <p:cBhvr>
                                        <p:cTn id="99" dur="1" fill="hold">
                                          <p:stCondLst>
                                            <p:cond delay="0"/>
                                          </p:stCondLst>
                                        </p:cTn>
                                        <p:tgtEl>
                                          <p:spTgt spid="53"/>
                                        </p:tgtEl>
                                        <p:attrNameLst>
                                          <p:attrName>style.visibility</p:attrName>
                                        </p:attrNameLst>
                                      </p:cBhvr>
                                      <p:to>
                                        <p:strVal val="visible"/>
                                      </p:to>
                                    </p:set>
                                    <p:animEffect transition="in" filter="fade">
                                      <p:cBhvr>
                                        <p:cTn id="100" dur="100"/>
                                        <p:tgtEl>
                                          <p:spTgt spid="53"/>
                                        </p:tgtEl>
                                      </p:cBhvr>
                                    </p:animEffect>
                                  </p:childTnLst>
                                </p:cTn>
                              </p:par>
                            </p:childTnLst>
                          </p:cTn>
                        </p:par>
                        <p:par>
                          <p:cTn id="101" fill="hold">
                            <p:stCondLst>
                              <p:cond delay="3900"/>
                            </p:stCondLst>
                            <p:childTnLst>
                              <p:par>
                                <p:cTn id="102" presetID="10" presetClass="entr" presetSubtype="0" fill="hold" grpId="0" nodeType="afterEffect">
                                  <p:stCondLst>
                                    <p:cond delay="0"/>
                                  </p:stCondLst>
                                  <p:childTnLst>
                                    <p:set>
                                      <p:cBhvr>
                                        <p:cTn id="103" dur="1" fill="hold">
                                          <p:stCondLst>
                                            <p:cond delay="0"/>
                                          </p:stCondLst>
                                        </p:cTn>
                                        <p:tgtEl>
                                          <p:spTgt spid="27"/>
                                        </p:tgtEl>
                                        <p:attrNameLst>
                                          <p:attrName>style.visibility</p:attrName>
                                        </p:attrNameLst>
                                      </p:cBhvr>
                                      <p:to>
                                        <p:strVal val="visible"/>
                                      </p:to>
                                    </p:set>
                                    <p:animEffect transition="in" filter="fade">
                                      <p:cBhvr>
                                        <p:cTn id="104" dur="100"/>
                                        <p:tgtEl>
                                          <p:spTgt spid="27"/>
                                        </p:tgtEl>
                                      </p:cBhvr>
                                    </p:animEffect>
                                  </p:childTnLst>
                                </p:cTn>
                              </p:par>
                            </p:childTnLst>
                          </p:cTn>
                        </p:par>
                        <p:par>
                          <p:cTn id="105" fill="hold">
                            <p:stCondLst>
                              <p:cond delay="4000"/>
                            </p:stCondLst>
                            <p:childTnLst>
                              <p:par>
                                <p:cTn id="106" presetID="10" presetClass="entr" presetSubtype="0" fill="hold" grpId="0" nodeType="afterEffect">
                                  <p:stCondLst>
                                    <p:cond delay="0"/>
                                  </p:stCondLst>
                                  <p:childTnLst>
                                    <p:set>
                                      <p:cBhvr>
                                        <p:cTn id="107" dur="1" fill="hold">
                                          <p:stCondLst>
                                            <p:cond delay="0"/>
                                          </p:stCondLst>
                                        </p:cTn>
                                        <p:tgtEl>
                                          <p:spTgt spid="50"/>
                                        </p:tgtEl>
                                        <p:attrNameLst>
                                          <p:attrName>style.visibility</p:attrName>
                                        </p:attrNameLst>
                                      </p:cBhvr>
                                      <p:to>
                                        <p:strVal val="visible"/>
                                      </p:to>
                                    </p:set>
                                    <p:animEffect transition="in" filter="fade">
                                      <p:cBhvr>
                                        <p:cTn id="108" dur="100"/>
                                        <p:tgtEl>
                                          <p:spTgt spid="50"/>
                                        </p:tgtEl>
                                      </p:cBhvr>
                                    </p:animEffect>
                                  </p:childTnLst>
                                </p:cTn>
                              </p:par>
                            </p:childTnLst>
                          </p:cTn>
                        </p:par>
                        <p:par>
                          <p:cTn id="109" fill="hold">
                            <p:stCondLst>
                              <p:cond delay="4100"/>
                            </p:stCondLst>
                            <p:childTnLst>
                              <p:par>
                                <p:cTn id="110" presetID="10" presetClass="entr" presetSubtype="0" fill="hold" grpId="0" nodeType="afterEffect">
                                  <p:stCondLst>
                                    <p:cond delay="0"/>
                                  </p:stCondLst>
                                  <p:childTnLst>
                                    <p:set>
                                      <p:cBhvr>
                                        <p:cTn id="111" dur="1" fill="hold">
                                          <p:stCondLst>
                                            <p:cond delay="0"/>
                                          </p:stCondLst>
                                        </p:cTn>
                                        <p:tgtEl>
                                          <p:spTgt spid="64"/>
                                        </p:tgtEl>
                                        <p:attrNameLst>
                                          <p:attrName>style.visibility</p:attrName>
                                        </p:attrNameLst>
                                      </p:cBhvr>
                                      <p:to>
                                        <p:strVal val="visible"/>
                                      </p:to>
                                    </p:set>
                                    <p:animEffect transition="in" filter="fade">
                                      <p:cBhvr>
                                        <p:cTn id="112" dur="100"/>
                                        <p:tgtEl>
                                          <p:spTgt spid="64"/>
                                        </p:tgtEl>
                                      </p:cBhvr>
                                    </p:animEffect>
                                  </p:childTnLst>
                                </p:cTn>
                              </p:par>
                            </p:childTnLst>
                          </p:cTn>
                        </p:par>
                        <p:par>
                          <p:cTn id="113" fill="hold">
                            <p:stCondLst>
                              <p:cond delay="4200"/>
                            </p:stCondLst>
                            <p:childTnLst>
                              <p:par>
                                <p:cTn id="114" presetID="10" presetClass="entr" presetSubtype="0" fill="hold" grpId="0" nodeType="afterEffect">
                                  <p:stCondLst>
                                    <p:cond delay="0"/>
                                  </p:stCondLst>
                                  <p:childTnLst>
                                    <p:set>
                                      <p:cBhvr>
                                        <p:cTn id="115" dur="1" fill="hold">
                                          <p:stCondLst>
                                            <p:cond delay="0"/>
                                          </p:stCondLst>
                                        </p:cTn>
                                        <p:tgtEl>
                                          <p:spTgt spid="37"/>
                                        </p:tgtEl>
                                        <p:attrNameLst>
                                          <p:attrName>style.visibility</p:attrName>
                                        </p:attrNameLst>
                                      </p:cBhvr>
                                      <p:to>
                                        <p:strVal val="visible"/>
                                      </p:to>
                                    </p:set>
                                    <p:animEffect transition="in" filter="fade">
                                      <p:cBhvr>
                                        <p:cTn id="116" dur="100"/>
                                        <p:tgtEl>
                                          <p:spTgt spid="37"/>
                                        </p:tgtEl>
                                      </p:cBhvr>
                                    </p:animEffect>
                                  </p:childTnLst>
                                </p:cTn>
                              </p:par>
                            </p:childTnLst>
                          </p:cTn>
                        </p:par>
                        <p:par>
                          <p:cTn id="117" fill="hold">
                            <p:stCondLst>
                              <p:cond delay="4300"/>
                            </p:stCondLst>
                            <p:childTnLst>
                              <p:par>
                                <p:cTn id="118" presetID="10" presetClass="entr" presetSubtype="0" fill="hold" grpId="0" nodeType="afterEffect">
                                  <p:stCondLst>
                                    <p:cond delay="0"/>
                                  </p:stCondLst>
                                  <p:childTnLst>
                                    <p:set>
                                      <p:cBhvr>
                                        <p:cTn id="119" dur="1" fill="hold">
                                          <p:stCondLst>
                                            <p:cond delay="0"/>
                                          </p:stCondLst>
                                        </p:cTn>
                                        <p:tgtEl>
                                          <p:spTgt spid="34"/>
                                        </p:tgtEl>
                                        <p:attrNameLst>
                                          <p:attrName>style.visibility</p:attrName>
                                        </p:attrNameLst>
                                      </p:cBhvr>
                                      <p:to>
                                        <p:strVal val="visible"/>
                                      </p:to>
                                    </p:set>
                                    <p:animEffect transition="in" filter="fade">
                                      <p:cBhvr>
                                        <p:cTn id="120" dur="100"/>
                                        <p:tgtEl>
                                          <p:spTgt spid="34"/>
                                        </p:tgtEl>
                                      </p:cBhvr>
                                    </p:animEffect>
                                  </p:childTnLst>
                                </p:cTn>
                              </p:par>
                            </p:childTnLst>
                          </p:cTn>
                        </p:par>
                        <p:par>
                          <p:cTn id="121" fill="hold">
                            <p:stCondLst>
                              <p:cond delay="4400"/>
                            </p:stCondLst>
                            <p:childTnLst>
                              <p:par>
                                <p:cTn id="122" presetID="10" presetClass="entr" presetSubtype="0" fill="hold" grpId="0" nodeType="afterEffect">
                                  <p:stCondLst>
                                    <p:cond delay="0"/>
                                  </p:stCondLst>
                                  <p:childTnLst>
                                    <p:set>
                                      <p:cBhvr>
                                        <p:cTn id="123" dur="1" fill="hold">
                                          <p:stCondLst>
                                            <p:cond delay="0"/>
                                          </p:stCondLst>
                                        </p:cTn>
                                        <p:tgtEl>
                                          <p:spTgt spid="40"/>
                                        </p:tgtEl>
                                        <p:attrNameLst>
                                          <p:attrName>style.visibility</p:attrName>
                                        </p:attrNameLst>
                                      </p:cBhvr>
                                      <p:to>
                                        <p:strVal val="visible"/>
                                      </p:to>
                                    </p:set>
                                    <p:animEffect transition="in" filter="fade">
                                      <p:cBhvr>
                                        <p:cTn id="124" dur="100"/>
                                        <p:tgtEl>
                                          <p:spTgt spid="40"/>
                                        </p:tgtEl>
                                      </p:cBhvr>
                                    </p:animEffect>
                                  </p:childTnLst>
                                </p:cTn>
                              </p:par>
                            </p:childTnLst>
                          </p:cTn>
                        </p:par>
                        <p:par>
                          <p:cTn id="125" fill="hold">
                            <p:stCondLst>
                              <p:cond delay="4500"/>
                            </p:stCondLst>
                            <p:childTnLst>
                              <p:par>
                                <p:cTn id="126" presetID="10" presetClass="entr" presetSubtype="0" fill="hold" grpId="0" nodeType="afterEffect">
                                  <p:stCondLst>
                                    <p:cond delay="0"/>
                                  </p:stCondLst>
                                  <p:childTnLst>
                                    <p:set>
                                      <p:cBhvr>
                                        <p:cTn id="127" dur="1" fill="hold">
                                          <p:stCondLst>
                                            <p:cond delay="0"/>
                                          </p:stCondLst>
                                        </p:cTn>
                                        <p:tgtEl>
                                          <p:spTgt spid="35"/>
                                        </p:tgtEl>
                                        <p:attrNameLst>
                                          <p:attrName>style.visibility</p:attrName>
                                        </p:attrNameLst>
                                      </p:cBhvr>
                                      <p:to>
                                        <p:strVal val="visible"/>
                                      </p:to>
                                    </p:set>
                                    <p:animEffect transition="in" filter="fade">
                                      <p:cBhvr>
                                        <p:cTn id="128" dur="100"/>
                                        <p:tgtEl>
                                          <p:spTgt spid="35"/>
                                        </p:tgtEl>
                                      </p:cBhvr>
                                    </p:animEffect>
                                  </p:childTnLst>
                                </p:cTn>
                              </p:par>
                            </p:childTnLst>
                          </p:cTn>
                        </p:par>
                        <p:par>
                          <p:cTn id="129" fill="hold">
                            <p:stCondLst>
                              <p:cond delay="4600"/>
                            </p:stCondLst>
                            <p:childTnLst>
                              <p:par>
                                <p:cTn id="130" presetID="10" presetClass="entr" presetSubtype="0" fill="hold" grpId="0" nodeType="afterEffect">
                                  <p:stCondLst>
                                    <p:cond delay="0"/>
                                  </p:stCondLst>
                                  <p:childTnLst>
                                    <p:set>
                                      <p:cBhvr>
                                        <p:cTn id="131" dur="1" fill="hold">
                                          <p:stCondLst>
                                            <p:cond delay="0"/>
                                          </p:stCondLst>
                                        </p:cTn>
                                        <p:tgtEl>
                                          <p:spTgt spid="32"/>
                                        </p:tgtEl>
                                        <p:attrNameLst>
                                          <p:attrName>style.visibility</p:attrName>
                                        </p:attrNameLst>
                                      </p:cBhvr>
                                      <p:to>
                                        <p:strVal val="visible"/>
                                      </p:to>
                                    </p:set>
                                    <p:animEffect transition="in" filter="fade">
                                      <p:cBhvr>
                                        <p:cTn id="132" dur="100"/>
                                        <p:tgtEl>
                                          <p:spTgt spid="32"/>
                                        </p:tgtEl>
                                      </p:cBhvr>
                                    </p:animEffect>
                                  </p:childTnLst>
                                </p:cTn>
                              </p:par>
                            </p:childTnLst>
                          </p:cTn>
                        </p:par>
                        <p:par>
                          <p:cTn id="133" fill="hold">
                            <p:stCondLst>
                              <p:cond delay="4700"/>
                            </p:stCondLst>
                            <p:childTnLst>
                              <p:par>
                                <p:cTn id="134" presetID="10" presetClass="entr" presetSubtype="0" fill="hold" grpId="0" nodeType="afterEffect">
                                  <p:stCondLst>
                                    <p:cond delay="0"/>
                                  </p:stCondLst>
                                  <p:childTnLst>
                                    <p:set>
                                      <p:cBhvr>
                                        <p:cTn id="135" dur="1" fill="hold">
                                          <p:stCondLst>
                                            <p:cond delay="0"/>
                                          </p:stCondLst>
                                        </p:cTn>
                                        <p:tgtEl>
                                          <p:spTgt spid="48"/>
                                        </p:tgtEl>
                                        <p:attrNameLst>
                                          <p:attrName>style.visibility</p:attrName>
                                        </p:attrNameLst>
                                      </p:cBhvr>
                                      <p:to>
                                        <p:strVal val="visible"/>
                                      </p:to>
                                    </p:set>
                                    <p:animEffect transition="in" filter="fade">
                                      <p:cBhvr>
                                        <p:cTn id="136" dur="100"/>
                                        <p:tgtEl>
                                          <p:spTgt spid="48"/>
                                        </p:tgtEl>
                                      </p:cBhvr>
                                    </p:animEffect>
                                  </p:childTnLst>
                                </p:cTn>
                              </p:par>
                            </p:childTnLst>
                          </p:cTn>
                        </p:par>
                        <p:par>
                          <p:cTn id="137" fill="hold">
                            <p:stCondLst>
                              <p:cond delay="4800"/>
                            </p:stCondLst>
                            <p:childTnLst>
                              <p:par>
                                <p:cTn id="138" presetID="10" presetClass="entr" presetSubtype="0" fill="hold" grpId="0" nodeType="afterEffect">
                                  <p:stCondLst>
                                    <p:cond delay="0"/>
                                  </p:stCondLst>
                                  <p:childTnLst>
                                    <p:set>
                                      <p:cBhvr>
                                        <p:cTn id="139" dur="1" fill="hold">
                                          <p:stCondLst>
                                            <p:cond delay="0"/>
                                          </p:stCondLst>
                                        </p:cTn>
                                        <p:tgtEl>
                                          <p:spTgt spid="58"/>
                                        </p:tgtEl>
                                        <p:attrNameLst>
                                          <p:attrName>style.visibility</p:attrName>
                                        </p:attrNameLst>
                                      </p:cBhvr>
                                      <p:to>
                                        <p:strVal val="visible"/>
                                      </p:to>
                                    </p:set>
                                    <p:animEffect transition="in" filter="fade">
                                      <p:cBhvr>
                                        <p:cTn id="140" dur="100"/>
                                        <p:tgtEl>
                                          <p:spTgt spid="58"/>
                                        </p:tgtEl>
                                      </p:cBhvr>
                                    </p:animEffect>
                                  </p:childTnLst>
                                </p:cTn>
                              </p:par>
                            </p:childTnLst>
                          </p:cTn>
                        </p:par>
                        <p:par>
                          <p:cTn id="141" fill="hold">
                            <p:stCondLst>
                              <p:cond delay="4900"/>
                            </p:stCondLst>
                            <p:childTnLst>
                              <p:par>
                                <p:cTn id="142" presetID="10" presetClass="entr" presetSubtype="0" fill="hold" grpId="0" nodeType="afterEffect">
                                  <p:stCondLst>
                                    <p:cond delay="0"/>
                                  </p:stCondLst>
                                  <p:childTnLst>
                                    <p:set>
                                      <p:cBhvr>
                                        <p:cTn id="143" dur="1" fill="hold">
                                          <p:stCondLst>
                                            <p:cond delay="0"/>
                                          </p:stCondLst>
                                        </p:cTn>
                                        <p:tgtEl>
                                          <p:spTgt spid="59"/>
                                        </p:tgtEl>
                                        <p:attrNameLst>
                                          <p:attrName>style.visibility</p:attrName>
                                        </p:attrNameLst>
                                      </p:cBhvr>
                                      <p:to>
                                        <p:strVal val="visible"/>
                                      </p:to>
                                    </p:set>
                                    <p:animEffect transition="in" filter="fade">
                                      <p:cBhvr>
                                        <p:cTn id="144" dur="100"/>
                                        <p:tgtEl>
                                          <p:spTgt spid="59"/>
                                        </p:tgtEl>
                                      </p:cBhvr>
                                    </p:animEffect>
                                  </p:childTnLst>
                                </p:cTn>
                              </p:par>
                            </p:childTnLst>
                          </p:cTn>
                        </p:par>
                        <p:par>
                          <p:cTn id="145" fill="hold">
                            <p:stCondLst>
                              <p:cond delay="5000"/>
                            </p:stCondLst>
                            <p:childTnLst>
                              <p:par>
                                <p:cTn id="146" presetID="10" presetClass="entr" presetSubtype="0" fill="hold" grpId="0" nodeType="afterEffect">
                                  <p:stCondLst>
                                    <p:cond delay="0"/>
                                  </p:stCondLst>
                                  <p:childTnLst>
                                    <p:set>
                                      <p:cBhvr>
                                        <p:cTn id="147" dur="1" fill="hold">
                                          <p:stCondLst>
                                            <p:cond delay="0"/>
                                          </p:stCondLst>
                                        </p:cTn>
                                        <p:tgtEl>
                                          <p:spTgt spid="56"/>
                                        </p:tgtEl>
                                        <p:attrNameLst>
                                          <p:attrName>style.visibility</p:attrName>
                                        </p:attrNameLst>
                                      </p:cBhvr>
                                      <p:to>
                                        <p:strVal val="visible"/>
                                      </p:to>
                                    </p:set>
                                    <p:animEffect transition="in" filter="fade">
                                      <p:cBhvr>
                                        <p:cTn id="148" dur="100"/>
                                        <p:tgtEl>
                                          <p:spTgt spid="56"/>
                                        </p:tgtEl>
                                      </p:cBhvr>
                                    </p:animEffect>
                                  </p:childTnLst>
                                </p:cTn>
                              </p:par>
                            </p:childTnLst>
                          </p:cTn>
                        </p:par>
                        <p:par>
                          <p:cTn id="149" fill="hold">
                            <p:stCondLst>
                              <p:cond delay="5100"/>
                            </p:stCondLst>
                            <p:childTnLst>
                              <p:par>
                                <p:cTn id="150" presetID="10" presetClass="entr" presetSubtype="0" fill="hold" grpId="0" nodeType="afterEffect">
                                  <p:stCondLst>
                                    <p:cond delay="0"/>
                                  </p:stCondLst>
                                  <p:childTnLst>
                                    <p:set>
                                      <p:cBhvr>
                                        <p:cTn id="151" dur="1" fill="hold">
                                          <p:stCondLst>
                                            <p:cond delay="0"/>
                                          </p:stCondLst>
                                        </p:cTn>
                                        <p:tgtEl>
                                          <p:spTgt spid="54"/>
                                        </p:tgtEl>
                                        <p:attrNameLst>
                                          <p:attrName>style.visibility</p:attrName>
                                        </p:attrNameLst>
                                      </p:cBhvr>
                                      <p:to>
                                        <p:strVal val="visible"/>
                                      </p:to>
                                    </p:set>
                                    <p:animEffect transition="in" filter="fade">
                                      <p:cBhvr>
                                        <p:cTn id="152" dur="100"/>
                                        <p:tgtEl>
                                          <p:spTgt spid="54"/>
                                        </p:tgtEl>
                                      </p:cBhvr>
                                    </p:animEffect>
                                  </p:childTnLst>
                                </p:cTn>
                              </p:par>
                            </p:childTnLst>
                          </p:cTn>
                        </p:par>
                        <p:par>
                          <p:cTn id="153" fill="hold">
                            <p:stCondLst>
                              <p:cond delay="5200"/>
                            </p:stCondLst>
                            <p:childTnLst>
                              <p:par>
                                <p:cTn id="154" presetID="10" presetClass="entr" presetSubtype="0" fill="hold" grpId="0" nodeType="afterEffect">
                                  <p:stCondLst>
                                    <p:cond delay="0"/>
                                  </p:stCondLst>
                                  <p:childTnLst>
                                    <p:set>
                                      <p:cBhvr>
                                        <p:cTn id="155" dur="1" fill="hold">
                                          <p:stCondLst>
                                            <p:cond delay="0"/>
                                          </p:stCondLst>
                                        </p:cTn>
                                        <p:tgtEl>
                                          <p:spTgt spid="60"/>
                                        </p:tgtEl>
                                        <p:attrNameLst>
                                          <p:attrName>style.visibility</p:attrName>
                                        </p:attrNameLst>
                                      </p:cBhvr>
                                      <p:to>
                                        <p:strVal val="visible"/>
                                      </p:to>
                                    </p:set>
                                    <p:animEffect transition="in" filter="fade">
                                      <p:cBhvr>
                                        <p:cTn id="156" dur="100"/>
                                        <p:tgtEl>
                                          <p:spTgt spid="60"/>
                                        </p:tgtEl>
                                      </p:cBhvr>
                                    </p:animEffect>
                                  </p:childTnLst>
                                </p:cTn>
                              </p:par>
                            </p:childTnLst>
                          </p:cTn>
                        </p:par>
                        <p:par>
                          <p:cTn id="157" fill="hold">
                            <p:stCondLst>
                              <p:cond delay="5300"/>
                            </p:stCondLst>
                            <p:childTnLst>
                              <p:par>
                                <p:cTn id="158" presetID="10" presetClass="entr" presetSubtype="0" fill="hold" grpId="0" nodeType="afterEffect">
                                  <p:stCondLst>
                                    <p:cond delay="0"/>
                                  </p:stCondLst>
                                  <p:childTnLst>
                                    <p:set>
                                      <p:cBhvr>
                                        <p:cTn id="159" dur="1" fill="hold">
                                          <p:stCondLst>
                                            <p:cond delay="0"/>
                                          </p:stCondLst>
                                        </p:cTn>
                                        <p:tgtEl>
                                          <p:spTgt spid="61"/>
                                        </p:tgtEl>
                                        <p:attrNameLst>
                                          <p:attrName>style.visibility</p:attrName>
                                        </p:attrNameLst>
                                      </p:cBhvr>
                                      <p:to>
                                        <p:strVal val="visible"/>
                                      </p:to>
                                    </p:set>
                                    <p:animEffect transition="in" filter="fade">
                                      <p:cBhvr>
                                        <p:cTn id="160" dur="1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7" grpId="0"/>
      <p:bldP spid="31" grpId="0"/>
      <p:bldP spid="32" grpId="0"/>
      <p:bldP spid="33" grpId="0"/>
      <p:bldP spid="34" grpId="0"/>
      <p:bldP spid="35" grpId="0"/>
      <p:bldP spid="36" grpId="0"/>
      <p:bldP spid="37" grpId="0"/>
      <p:bldP spid="38" grpId="0"/>
      <p:bldP spid="39" grpId="0"/>
      <p:bldP spid="40" grpId="0"/>
      <p:bldP spid="42" grpId="0"/>
      <p:bldP spid="43" grpId="0"/>
      <p:bldP spid="45" grpId="0"/>
      <p:bldP spid="46" grpId="0"/>
      <p:bldP spid="47" grpId="0"/>
      <p:bldP spid="48" grpId="0"/>
      <p:bldP spid="49" grpId="0"/>
      <p:bldP spid="50" grpId="0"/>
      <p:bldP spid="51" grpId="0"/>
      <p:bldP spid="53" grpId="0"/>
      <p:bldP spid="54" grpId="0"/>
      <p:bldP spid="55" grpId="0"/>
      <p:bldP spid="56" grpId="0"/>
      <p:bldP spid="57" grpId="0"/>
      <p:bldP spid="58" grpId="0"/>
      <p:bldP spid="59" grpId="0"/>
      <p:bldP spid="60" grpId="0"/>
      <p:bldP spid="61" grpId="0"/>
      <p:bldP spid="62" grpId="0"/>
      <p:bldP spid="63" grpId="0"/>
      <p:bldP spid="64" grpId="0"/>
      <p:bldP spid="65" grpId="0"/>
      <p:bldP spid="6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Cloud 51">
            <a:extLst>
              <a:ext uri="{FF2B5EF4-FFF2-40B4-BE49-F238E27FC236}">
                <a16:creationId xmlns:a16="http://schemas.microsoft.com/office/drawing/2014/main" id="{3FA61C60-1AB6-421E-AF03-0BB675B109EE}"/>
              </a:ext>
            </a:extLst>
          </p:cNvPr>
          <p:cNvSpPr/>
          <p:nvPr/>
        </p:nvSpPr>
        <p:spPr>
          <a:xfrm>
            <a:off x="3053131" y="1304805"/>
            <a:ext cx="5763127" cy="4271211"/>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3E8E1C21-4971-482E-9548-7244BEF260E5}"/>
              </a:ext>
            </a:extLst>
          </p:cNvPr>
          <p:cNvSpPr>
            <a:spLocks noGrp="1"/>
          </p:cNvSpPr>
          <p:nvPr>
            <p:ph type="title"/>
          </p:nvPr>
        </p:nvSpPr>
        <p:spPr/>
        <p:txBody>
          <a:bodyPr>
            <a:normAutofit fontScale="90000"/>
          </a:bodyPr>
          <a:lstStyle/>
          <a:p>
            <a:r>
              <a:rPr lang="en-US" dirty="0"/>
              <a:t>The evolution of application platforms</a:t>
            </a:r>
          </a:p>
        </p:txBody>
      </p:sp>
      <p:sp>
        <p:nvSpPr>
          <p:cNvPr id="3" name="TextBox 2">
            <a:extLst>
              <a:ext uri="{FF2B5EF4-FFF2-40B4-BE49-F238E27FC236}">
                <a16:creationId xmlns:a16="http://schemas.microsoft.com/office/drawing/2014/main" id="{C33EDF7D-14C2-4348-9D16-626ABEBA0B37}"/>
              </a:ext>
            </a:extLst>
          </p:cNvPr>
          <p:cNvSpPr txBox="1"/>
          <p:nvPr/>
        </p:nvSpPr>
        <p:spPr>
          <a:xfrm>
            <a:off x="295656" y="923544"/>
            <a:ext cx="1470915" cy="369332"/>
          </a:xfrm>
          <a:prstGeom prst="rect">
            <a:avLst/>
          </a:prstGeom>
          <a:noFill/>
        </p:spPr>
        <p:txBody>
          <a:bodyPr wrap="none" rtlCol="0">
            <a:spAutoFit/>
          </a:bodyPr>
          <a:lstStyle/>
          <a:p>
            <a:r>
              <a:rPr lang="en-US" dirty="0">
                <a:latin typeface="Kamerik205 8" panose="020B0803030600020004" pitchFamily="34" charset="0"/>
              </a:rPr>
              <a:t>Serverless</a:t>
            </a:r>
          </a:p>
        </p:txBody>
      </p:sp>
      <p:sp>
        <p:nvSpPr>
          <p:cNvPr id="27" name="Rectangle 26">
            <a:extLst>
              <a:ext uri="{FF2B5EF4-FFF2-40B4-BE49-F238E27FC236}">
                <a16:creationId xmlns:a16="http://schemas.microsoft.com/office/drawing/2014/main" id="{B6A56839-553D-49D5-A94B-96335354F033}"/>
              </a:ext>
            </a:extLst>
          </p:cNvPr>
          <p:cNvSpPr/>
          <p:nvPr/>
        </p:nvSpPr>
        <p:spPr>
          <a:xfrm>
            <a:off x="7859828" y="3271730"/>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31" name="Rectangle 30">
            <a:extLst>
              <a:ext uri="{FF2B5EF4-FFF2-40B4-BE49-F238E27FC236}">
                <a16:creationId xmlns:a16="http://schemas.microsoft.com/office/drawing/2014/main" id="{F8C86675-0398-45E7-A684-512950946A4C}"/>
              </a:ext>
            </a:extLst>
          </p:cNvPr>
          <p:cNvSpPr/>
          <p:nvPr/>
        </p:nvSpPr>
        <p:spPr>
          <a:xfrm>
            <a:off x="3130183" y="3240682"/>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32" name="Rectangle 31">
            <a:extLst>
              <a:ext uri="{FF2B5EF4-FFF2-40B4-BE49-F238E27FC236}">
                <a16:creationId xmlns:a16="http://schemas.microsoft.com/office/drawing/2014/main" id="{F9B434C1-C68A-40BD-B2C9-0E4CCA0398B6}"/>
              </a:ext>
            </a:extLst>
          </p:cNvPr>
          <p:cNvSpPr/>
          <p:nvPr/>
        </p:nvSpPr>
        <p:spPr>
          <a:xfrm>
            <a:off x="4584657" y="3440411"/>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33" name="Rectangle 32">
            <a:extLst>
              <a:ext uri="{FF2B5EF4-FFF2-40B4-BE49-F238E27FC236}">
                <a16:creationId xmlns:a16="http://schemas.microsoft.com/office/drawing/2014/main" id="{0AB0447D-2D9A-452A-A29A-86F1F776F07F}"/>
              </a:ext>
            </a:extLst>
          </p:cNvPr>
          <p:cNvSpPr/>
          <p:nvPr/>
        </p:nvSpPr>
        <p:spPr>
          <a:xfrm>
            <a:off x="3519731" y="3911698"/>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34" name="Rectangle 33">
            <a:extLst>
              <a:ext uri="{FF2B5EF4-FFF2-40B4-BE49-F238E27FC236}">
                <a16:creationId xmlns:a16="http://schemas.microsoft.com/office/drawing/2014/main" id="{5E5AE32B-225B-4D11-84E8-4016BA74AB2A}"/>
              </a:ext>
            </a:extLst>
          </p:cNvPr>
          <p:cNvSpPr/>
          <p:nvPr/>
        </p:nvSpPr>
        <p:spPr>
          <a:xfrm>
            <a:off x="7008801" y="3679768"/>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35" name="Rectangle 34">
            <a:extLst>
              <a:ext uri="{FF2B5EF4-FFF2-40B4-BE49-F238E27FC236}">
                <a16:creationId xmlns:a16="http://schemas.microsoft.com/office/drawing/2014/main" id="{1CA2A7F0-BBF8-4BF8-B6B5-8929701CF350}"/>
              </a:ext>
            </a:extLst>
          </p:cNvPr>
          <p:cNvSpPr/>
          <p:nvPr/>
        </p:nvSpPr>
        <p:spPr>
          <a:xfrm>
            <a:off x="4192805" y="4033711"/>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36" name="Rectangle 35">
            <a:extLst>
              <a:ext uri="{FF2B5EF4-FFF2-40B4-BE49-F238E27FC236}">
                <a16:creationId xmlns:a16="http://schemas.microsoft.com/office/drawing/2014/main" id="{39038033-64DD-40A3-8E7D-3CBDFCF172F6}"/>
              </a:ext>
            </a:extLst>
          </p:cNvPr>
          <p:cNvSpPr/>
          <p:nvPr/>
        </p:nvSpPr>
        <p:spPr>
          <a:xfrm>
            <a:off x="5275487" y="4834170"/>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37" name="Rectangle 36">
            <a:extLst>
              <a:ext uri="{FF2B5EF4-FFF2-40B4-BE49-F238E27FC236}">
                <a16:creationId xmlns:a16="http://schemas.microsoft.com/office/drawing/2014/main" id="{D6AA7D73-7DD9-4A68-84F3-7B7BDCE53230}"/>
              </a:ext>
            </a:extLst>
          </p:cNvPr>
          <p:cNvSpPr/>
          <p:nvPr/>
        </p:nvSpPr>
        <p:spPr>
          <a:xfrm>
            <a:off x="4660555" y="4480227"/>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38" name="Rectangle 37">
            <a:extLst>
              <a:ext uri="{FF2B5EF4-FFF2-40B4-BE49-F238E27FC236}">
                <a16:creationId xmlns:a16="http://schemas.microsoft.com/office/drawing/2014/main" id="{9D4F7737-6779-4B79-BB6E-134CD570831A}"/>
              </a:ext>
            </a:extLst>
          </p:cNvPr>
          <p:cNvSpPr/>
          <p:nvPr/>
        </p:nvSpPr>
        <p:spPr>
          <a:xfrm>
            <a:off x="3860348" y="4533262"/>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39" name="Rectangle 38">
            <a:extLst>
              <a:ext uri="{FF2B5EF4-FFF2-40B4-BE49-F238E27FC236}">
                <a16:creationId xmlns:a16="http://schemas.microsoft.com/office/drawing/2014/main" id="{D7562164-79EC-4EC8-945B-EE71754094D1}"/>
              </a:ext>
            </a:extLst>
          </p:cNvPr>
          <p:cNvSpPr/>
          <p:nvPr/>
        </p:nvSpPr>
        <p:spPr>
          <a:xfrm>
            <a:off x="6595698" y="4316456"/>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40" name="Rectangle 39">
            <a:extLst>
              <a:ext uri="{FF2B5EF4-FFF2-40B4-BE49-F238E27FC236}">
                <a16:creationId xmlns:a16="http://schemas.microsoft.com/office/drawing/2014/main" id="{8C778C5C-9053-498B-AC6B-E94C502B884A}"/>
              </a:ext>
            </a:extLst>
          </p:cNvPr>
          <p:cNvSpPr/>
          <p:nvPr/>
        </p:nvSpPr>
        <p:spPr>
          <a:xfrm>
            <a:off x="6157774" y="3682606"/>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42" name="Rectangle 41">
            <a:extLst>
              <a:ext uri="{FF2B5EF4-FFF2-40B4-BE49-F238E27FC236}">
                <a16:creationId xmlns:a16="http://schemas.microsoft.com/office/drawing/2014/main" id="{9BA226B3-99C6-436D-98AE-404CA08A04AE}"/>
              </a:ext>
            </a:extLst>
          </p:cNvPr>
          <p:cNvSpPr/>
          <p:nvPr/>
        </p:nvSpPr>
        <p:spPr>
          <a:xfrm>
            <a:off x="5801640" y="4439607"/>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43" name="Rectangle 42">
            <a:extLst>
              <a:ext uri="{FF2B5EF4-FFF2-40B4-BE49-F238E27FC236}">
                <a16:creationId xmlns:a16="http://schemas.microsoft.com/office/drawing/2014/main" id="{294E8E1E-D7DB-4094-98CC-6E558E134124}"/>
              </a:ext>
            </a:extLst>
          </p:cNvPr>
          <p:cNvSpPr/>
          <p:nvPr/>
        </p:nvSpPr>
        <p:spPr>
          <a:xfrm>
            <a:off x="5158340" y="3952160"/>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45" name="Rectangle 44">
            <a:extLst>
              <a:ext uri="{FF2B5EF4-FFF2-40B4-BE49-F238E27FC236}">
                <a16:creationId xmlns:a16="http://schemas.microsoft.com/office/drawing/2014/main" id="{32315DDD-48D8-4300-BF9A-3BEE633C6DE4}"/>
              </a:ext>
            </a:extLst>
          </p:cNvPr>
          <p:cNvSpPr/>
          <p:nvPr/>
        </p:nvSpPr>
        <p:spPr>
          <a:xfrm>
            <a:off x="3973030" y="3222699"/>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46" name="Rectangle 45">
            <a:extLst>
              <a:ext uri="{FF2B5EF4-FFF2-40B4-BE49-F238E27FC236}">
                <a16:creationId xmlns:a16="http://schemas.microsoft.com/office/drawing/2014/main" id="{EFEDA3B3-A982-4B1C-9A18-55944F7EA0EF}"/>
              </a:ext>
            </a:extLst>
          </p:cNvPr>
          <p:cNvSpPr/>
          <p:nvPr/>
        </p:nvSpPr>
        <p:spPr>
          <a:xfrm>
            <a:off x="5540940" y="3343790"/>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47" name="Rectangle 46">
            <a:extLst>
              <a:ext uri="{FF2B5EF4-FFF2-40B4-BE49-F238E27FC236}">
                <a16:creationId xmlns:a16="http://schemas.microsoft.com/office/drawing/2014/main" id="{85F7E20C-E407-4F1F-9E29-0741B68DBBFE}"/>
              </a:ext>
            </a:extLst>
          </p:cNvPr>
          <p:cNvSpPr/>
          <p:nvPr/>
        </p:nvSpPr>
        <p:spPr>
          <a:xfrm>
            <a:off x="6631263" y="3148015"/>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48" name="Rectangle 47">
            <a:extLst>
              <a:ext uri="{FF2B5EF4-FFF2-40B4-BE49-F238E27FC236}">
                <a16:creationId xmlns:a16="http://schemas.microsoft.com/office/drawing/2014/main" id="{AC559E07-77F3-4964-9388-B455B619ED2E}"/>
              </a:ext>
            </a:extLst>
          </p:cNvPr>
          <p:cNvSpPr/>
          <p:nvPr/>
        </p:nvSpPr>
        <p:spPr>
          <a:xfrm>
            <a:off x="7393418" y="2858831"/>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49" name="Rectangle 48">
            <a:extLst>
              <a:ext uri="{FF2B5EF4-FFF2-40B4-BE49-F238E27FC236}">
                <a16:creationId xmlns:a16="http://schemas.microsoft.com/office/drawing/2014/main" id="{544AFD35-8A28-43AC-8861-334063BEAF7E}"/>
              </a:ext>
            </a:extLst>
          </p:cNvPr>
          <p:cNvSpPr/>
          <p:nvPr/>
        </p:nvSpPr>
        <p:spPr>
          <a:xfrm>
            <a:off x="6060747" y="2905369"/>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50" name="Rectangle 49">
            <a:extLst>
              <a:ext uri="{FF2B5EF4-FFF2-40B4-BE49-F238E27FC236}">
                <a16:creationId xmlns:a16="http://schemas.microsoft.com/office/drawing/2014/main" id="{110FE6A5-6C74-424E-87B9-58B98542D473}"/>
              </a:ext>
            </a:extLst>
          </p:cNvPr>
          <p:cNvSpPr/>
          <p:nvPr/>
        </p:nvSpPr>
        <p:spPr>
          <a:xfrm>
            <a:off x="5014130" y="2954340"/>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51" name="Rectangle 50">
            <a:extLst>
              <a:ext uri="{FF2B5EF4-FFF2-40B4-BE49-F238E27FC236}">
                <a16:creationId xmlns:a16="http://schemas.microsoft.com/office/drawing/2014/main" id="{22E22C29-2883-4332-83BB-C9F9F28771D4}"/>
              </a:ext>
            </a:extLst>
          </p:cNvPr>
          <p:cNvSpPr/>
          <p:nvPr/>
        </p:nvSpPr>
        <p:spPr>
          <a:xfrm>
            <a:off x="3570208" y="2680486"/>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53" name="Rectangle 52">
            <a:extLst>
              <a:ext uri="{FF2B5EF4-FFF2-40B4-BE49-F238E27FC236}">
                <a16:creationId xmlns:a16="http://schemas.microsoft.com/office/drawing/2014/main" id="{B43FB26C-44B9-412A-BABE-9BFC7AC773AD}"/>
              </a:ext>
            </a:extLst>
          </p:cNvPr>
          <p:cNvSpPr/>
          <p:nvPr/>
        </p:nvSpPr>
        <p:spPr>
          <a:xfrm>
            <a:off x="4328121" y="2601154"/>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54" name="Rectangle 53">
            <a:extLst>
              <a:ext uri="{FF2B5EF4-FFF2-40B4-BE49-F238E27FC236}">
                <a16:creationId xmlns:a16="http://schemas.microsoft.com/office/drawing/2014/main" id="{5E4B5701-4909-4F10-8DD8-B74526FF9783}"/>
              </a:ext>
            </a:extLst>
          </p:cNvPr>
          <p:cNvSpPr/>
          <p:nvPr/>
        </p:nvSpPr>
        <p:spPr>
          <a:xfrm>
            <a:off x="6772395" y="2494404"/>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55" name="Rectangle 54">
            <a:extLst>
              <a:ext uri="{FF2B5EF4-FFF2-40B4-BE49-F238E27FC236}">
                <a16:creationId xmlns:a16="http://schemas.microsoft.com/office/drawing/2014/main" id="{03AC147C-40F4-491D-B3BE-ED0845A8DB51}"/>
              </a:ext>
            </a:extLst>
          </p:cNvPr>
          <p:cNvSpPr/>
          <p:nvPr/>
        </p:nvSpPr>
        <p:spPr>
          <a:xfrm>
            <a:off x="7626623" y="2268673"/>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56" name="Rectangle 55">
            <a:extLst>
              <a:ext uri="{FF2B5EF4-FFF2-40B4-BE49-F238E27FC236}">
                <a16:creationId xmlns:a16="http://schemas.microsoft.com/office/drawing/2014/main" id="{3E8BCE6E-2592-4DB4-90E3-3C6942AAB071}"/>
              </a:ext>
            </a:extLst>
          </p:cNvPr>
          <p:cNvSpPr/>
          <p:nvPr/>
        </p:nvSpPr>
        <p:spPr>
          <a:xfrm>
            <a:off x="5605809" y="2426431"/>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57" name="Rectangle 56">
            <a:extLst>
              <a:ext uri="{FF2B5EF4-FFF2-40B4-BE49-F238E27FC236}">
                <a16:creationId xmlns:a16="http://schemas.microsoft.com/office/drawing/2014/main" id="{00E77190-28B1-4079-8BC3-0B905E691251}"/>
              </a:ext>
            </a:extLst>
          </p:cNvPr>
          <p:cNvSpPr/>
          <p:nvPr/>
        </p:nvSpPr>
        <p:spPr>
          <a:xfrm>
            <a:off x="3646742" y="1857557"/>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58" name="Rectangle 57">
            <a:extLst>
              <a:ext uri="{FF2B5EF4-FFF2-40B4-BE49-F238E27FC236}">
                <a16:creationId xmlns:a16="http://schemas.microsoft.com/office/drawing/2014/main" id="{38CD6A2A-B96E-494F-90CD-2EC37870AA76}"/>
              </a:ext>
            </a:extLst>
          </p:cNvPr>
          <p:cNvSpPr/>
          <p:nvPr/>
        </p:nvSpPr>
        <p:spPr>
          <a:xfrm>
            <a:off x="4128657" y="2104365"/>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59" name="Rectangle 58">
            <a:extLst>
              <a:ext uri="{FF2B5EF4-FFF2-40B4-BE49-F238E27FC236}">
                <a16:creationId xmlns:a16="http://schemas.microsoft.com/office/drawing/2014/main" id="{C8E2D36B-4C69-4163-A578-1C55745A2B9E}"/>
              </a:ext>
            </a:extLst>
          </p:cNvPr>
          <p:cNvSpPr/>
          <p:nvPr/>
        </p:nvSpPr>
        <p:spPr>
          <a:xfrm>
            <a:off x="4983690" y="2287096"/>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60" name="Rectangle 59">
            <a:extLst>
              <a:ext uri="{FF2B5EF4-FFF2-40B4-BE49-F238E27FC236}">
                <a16:creationId xmlns:a16="http://schemas.microsoft.com/office/drawing/2014/main" id="{22FFBB94-3CB4-458E-9F28-C6B515651F47}"/>
              </a:ext>
            </a:extLst>
          </p:cNvPr>
          <p:cNvSpPr/>
          <p:nvPr/>
        </p:nvSpPr>
        <p:spPr>
          <a:xfrm>
            <a:off x="6264796" y="2159471"/>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61" name="Rectangle 60">
            <a:extLst>
              <a:ext uri="{FF2B5EF4-FFF2-40B4-BE49-F238E27FC236}">
                <a16:creationId xmlns:a16="http://schemas.microsoft.com/office/drawing/2014/main" id="{0DA22296-8065-4D49-9B4B-5177B3224DC2}"/>
              </a:ext>
            </a:extLst>
          </p:cNvPr>
          <p:cNvSpPr/>
          <p:nvPr/>
        </p:nvSpPr>
        <p:spPr>
          <a:xfrm>
            <a:off x="7093243" y="1912206"/>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62" name="Rectangle 61">
            <a:extLst>
              <a:ext uri="{FF2B5EF4-FFF2-40B4-BE49-F238E27FC236}">
                <a16:creationId xmlns:a16="http://schemas.microsoft.com/office/drawing/2014/main" id="{4D8EF1FE-2C58-459D-97F2-29F0091892D0}"/>
              </a:ext>
            </a:extLst>
          </p:cNvPr>
          <p:cNvSpPr/>
          <p:nvPr/>
        </p:nvSpPr>
        <p:spPr>
          <a:xfrm>
            <a:off x="4652188" y="1738942"/>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63" name="Rectangle 62">
            <a:extLst>
              <a:ext uri="{FF2B5EF4-FFF2-40B4-BE49-F238E27FC236}">
                <a16:creationId xmlns:a16="http://schemas.microsoft.com/office/drawing/2014/main" id="{C774C30C-143C-4529-B550-D1D45FD306F9}"/>
              </a:ext>
            </a:extLst>
          </p:cNvPr>
          <p:cNvSpPr/>
          <p:nvPr/>
        </p:nvSpPr>
        <p:spPr>
          <a:xfrm>
            <a:off x="5274059" y="1519659"/>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64" name="Rectangle 63">
            <a:extLst>
              <a:ext uri="{FF2B5EF4-FFF2-40B4-BE49-F238E27FC236}">
                <a16:creationId xmlns:a16="http://schemas.microsoft.com/office/drawing/2014/main" id="{0F50E2F1-0C1D-48E7-BFC6-E2BC59BBE672}"/>
              </a:ext>
            </a:extLst>
          </p:cNvPr>
          <p:cNvSpPr/>
          <p:nvPr/>
        </p:nvSpPr>
        <p:spPr>
          <a:xfrm>
            <a:off x="5808564" y="1827582"/>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65" name="Rectangle 64">
            <a:extLst>
              <a:ext uri="{FF2B5EF4-FFF2-40B4-BE49-F238E27FC236}">
                <a16:creationId xmlns:a16="http://schemas.microsoft.com/office/drawing/2014/main" id="{2F7EBEE4-3ED1-4867-8844-88B0781F0B93}"/>
              </a:ext>
            </a:extLst>
          </p:cNvPr>
          <p:cNvSpPr/>
          <p:nvPr/>
        </p:nvSpPr>
        <p:spPr>
          <a:xfrm>
            <a:off x="6120250" y="1315330"/>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66" name="Rectangle 65">
            <a:extLst>
              <a:ext uri="{FF2B5EF4-FFF2-40B4-BE49-F238E27FC236}">
                <a16:creationId xmlns:a16="http://schemas.microsoft.com/office/drawing/2014/main" id="{9621268A-416C-4B2C-A3F3-B9B91D3264BD}"/>
              </a:ext>
            </a:extLst>
          </p:cNvPr>
          <p:cNvSpPr/>
          <p:nvPr/>
        </p:nvSpPr>
        <p:spPr>
          <a:xfrm>
            <a:off x="6848257" y="1458076"/>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Tree>
    <p:extLst>
      <p:ext uri="{BB962C8B-B14F-4D97-AF65-F5344CB8AC3E}">
        <p14:creationId xmlns:p14="http://schemas.microsoft.com/office/powerpoint/2010/main" val="19280623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22F76A-2FA8-42BB-849C-1FB226A33F2F}"/>
              </a:ext>
            </a:extLst>
          </p:cNvPr>
          <p:cNvSpPr txBox="1"/>
          <p:nvPr/>
        </p:nvSpPr>
        <p:spPr>
          <a:xfrm>
            <a:off x="3083442" y="1136149"/>
            <a:ext cx="6025111" cy="707886"/>
          </a:xfrm>
          <a:prstGeom prst="rect">
            <a:avLst/>
          </a:prstGeom>
          <a:noFill/>
        </p:spPr>
        <p:txBody>
          <a:bodyPr wrap="none" rtlCol="0">
            <a:spAutoFit/>
          </a:bodyPr>
          <a:lstStyle/>
          <a:p>
            <a:pPr algn="ctr"/>
            <a:r>
              <a:rPr lang="en-US" sz="4000" dirty="0">
                <a:latin typeface="Kamerik205 8" panose="020B0803030600020004" pitchFamily="34" charset="0"/>
              </a:rPr>
              <a:t>Not there isn’t servers</a:t>
            </a:r>
          </a:p>
        </p:txBody>
      </p:sp>
      <p:sp>
        <p:nvSpPr>
          <p:cNvPr id="3" name="TextBox 2">
            <a:extLst>
              <a:ext uri="{FF2B5EF4-FFF2-40B4-BE49-F238E27FC236}">
                <a16:creationId xmlns:a16="http://schemas.microsoft.com/office/drawing/2014/main" id="{3B0E6830-65B7-4F60-9043-7D81C4FE4884}"/>
              </a:ext>
            </a:extLst>
          </p:cNvPr>
          <p:cNvSpPr txBox="1"/>
          <p:nvPr/>
        </p:nvSpPr>
        <p:spPr>
          <a:xfrm>
            <a:off x="308655" y="2377533"/>
            <a:ext cx="11574683" cy="707886"/>
          </a:xfrm>
          <a:prstGeom prst="rect">
            <a:avLst/>
          </a:prstGeom>
          <a:noFill/>
        </p:spPr>
        <p:txBody>
          <a:bodyPr wrap="square">
            <a:spAutoFit/>
          </a:bodyPr>
          <a:lstStyle/>
          <a:p>
            <a:pPr algn="ctr"/>
            <a:r>
              <a:rPr lang="en-US" sz="4000" dirty="0">
                <a:latin typeface="Kamerik205 8" panose="020B0803030600020004" pitchFamily="34" charset="0"/>
              </a:rPr>
              <a:t>Just, you can think about the servers less</a:t>
            </a:r>
          </a:p>
        </p:txBody>
      </p:sp>
      <p:sp>
        <p:nvSpPr>
          <p:cNvPr id="4" name="TextBox 3">
            <a:extLst>
              <a:ext uri="{FF2B5EF4-FFF2-40B4-BE49-F238E27FC236}">
                <a16:creationId xmlns:a16="http://schemas.microsoft.com/office/drawing/2014/main" id="{4CCCD2A6-1E10-4B2D-A77A-6BE24B8A1DBC}"/>
              </a:ext>
            </a:extLst>
          </p:cNvPr>
          <p:cNvSpPr txBox="1"/>
          <p:nvPr/>
        </p:nvSpPr>
        <p:spPr>
          <a:xfrm>
            <a:off x="1455688" y="4444679"/>
            <a:ext cx="3255507" cy="523220"/>
          </a:xfrm>
          <a:prstGeom prst="rect">
            <a:avLst/>
          </a:prstGeom>
          <a:noFill/>
        </p:spPr>
        <p:txBody>
          <a:bodyPr wrap="none" rtlCol="0">
            <a:spAutoFit/>
          </a:bodyPr>
          <a:lstStyle/>
          <a:p>
            <a:r>
              <a:rPr lang="en-US" sz="2800" b="1" dirty="0"/>
              <a:t>Server Configuration</a:t>
            </a:r>
          </a:p>
        </p:txBody>
      </p:sp>
      <p:sp>
        <p:nvSpPr>
          <p:cNvPr id="5" name="TextBox 4">
            <a:extLst>
              <a:ext uri="{FF2B5EF4-FFF2-40B4-BE49-F238E27FC236}">
                <a16:creationId xmlns:a16="http://schemas.microsoft.com/office/drawing/2014/main" id="{548FF00D-522F-4CC4-9C46-564F3D8464DA}"/>
              </a:ext>
            </a:extLst>
          </p:cNvPr>
          <p:cNvSpPr txBox="1"/>
          <p:nvPr/>
        </p:nvSpPr>
        <p:spPr>
          <a:xfrm>
            <a:off x="7480807" y="4444679"/>
            <a:ext cx="2259849" cy="523220"/>
          </a:xfrm>
          <a:prstGeom prst="rect">
            <a:avLst/>
          </a:prstGeom>
          <a:noFill/>
        </p:spPr>
        <p:txBody>
          <a:bodyPr wrap="none" rtlCol="0">
            <a:spAutoFit/>
          </a:bodyPr>
          <a:lstStyle/>
          <a:p>
            <a:r>
              <a:rPr lang="en-US" sz="2800" b="1" dirty="0"/>
              <a:t>Server Scaling</a:t>
            </a:r>
          </a:p>
        </p:txBody>
      </p:sp>
      <p:cxnSp>
        <p:nvCxnSpPr>
          <p:cNvPr id="6" name="Straight Connector 5">
            <a:extLst>
              <a:ext uri="{FF2B5EF4-FFF2-40B4-BE49-F238E27FC236}">
                <a16:creationId xmlns:a16="http://schemas.microsoft.com/office/drawing/2014/main" id="{7ADFC549-A6E8-4E59-8FCD-5E9E18B38C5B}"/>
              </a:ext>
            </a:extLst>
          </p:cNvPr>
          <p:cNvCxnSpPr>
            <a:stCxn id="4" idx="1"/>
            <a:endCxn id="4" idx="3"/>
          </p:cNvCxnSpPr>
          <p:nvPr/>
        </p:nvCxnSpPr>
        <p:spPr>
          <a:xfrm>
            <a:off x="1455688" y="4706289"/>
            <a:ext cx="325550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A41CBA3-04BA-4C3E-B3F3-B79036C3AA68}"/>
              </a:ext>
            </a:extLst>
          </p:cNvPr>
          <p:cNvCxnSpPr>
            <a:cxnSpLocks/>
            <a:endCxn id="5" idx="3"/>
          </p:cNvCxnSpPr>
          <p:nvPr/>
        </p:nvCxnSpPr>
        <p:spPr>
          <a:xfrm flipV="1">
            <a:off x="7480799" y="4706289"/>
            <a:ext cx="2259857" cy="889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854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par>
                          <p:cTn id="19" fill="hold">
                            <p:stCondLst>
                              <p:cond delay="0"/>
                            </p:stCondLst>
                            <p:childTnLst>
                              <p:par>
                                <p:cTn id="20" presetID="22" presetClass="entr" presetSubtype="8"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par>
                                <p:cTn id="23" presetID="22" presetClass="entr" presetSubtype="8"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90108-6005-43F3-9607-41FE989D03AF}"/>
              </a:ext>
            </a:extLst>
          </p:cNvPr>
          <p:cNvSpPr>
            <a:spLocks noGrp="1"/>
          </p:cNvSpPr>
          <p:nvPr>
            <p:ph type="title"/>
          </p:nvPr>
        </p:nvSpPr>
        <p:spPr/>
        <p:txBody>
          <a:bodyPr>
            <a:normAutofit fontScale="90000"/>
          </a:bodyPr>
          <a:lstStyle/>
          <a:p>
            <a:r>
              <a:rPr lang="en-US" dirty="0"/>
              <a:t>Serverless Benefits</a:t>
            </a:r>
          </a:p>
        </p:txBody>
      </p:sp>
      <p:sp>
        <p:nvSpPr>
          <p:cNvPr id="3" name="Rectangle: Rounded Corners 2">
            <a:extLst>
              <a:ext uri="{FF2B5EF4-FFF2-40B4-BE49-F238E27FC236}">
                <a16:creationId xmlns:a16="http://schemas.microsoft.com/office/drawing/2014/main" id="{0975A00D-523B-40B9-9C11-4ED712DD7540}"/>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Tree>
    <p:extLst>
      <p:ext uri="{BB962C8B-B14F-4D97-AF65-F5344CB8AC3E}">
        <p14:creationId xmlns:p14="http://schemas.microsoft.com/office/powerpoint/2010/main" val="12887874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6F696-9B9F-4165-8219-00A99C33FC1C}"/>
              </a:ext>
            </a:extLst>
          </p:cNvPr>
          <p:cNvSpPr>
            <a:spLocks noGrp="1"/>
          </p:cNvSpPr>
          <p:nvPr>
            <p:ph type="title"/>
          </p:nvPr>
        </p:nvSpPr>
        <p:spPr/>
        <p:txBody>
          <a:bodyPr>
            <a:normAutofit fontScale="90000"/>
          </a:bodyPr>
          <a:lstStyle/>
          <a:p>
            <a:r>
              <a:rPr lang="en-US" dirty="0"/>
              <a:t>Serverless Benefits</a:t>
            </a:r>
          </a:p>
        </p:txBody>
      </p:sp>
      <p:sp>
        <p:nvSpPr>
          <p:cNvPr id="7" name="Rectangle: Rounded Corners 6">
            <a:extLst>
              <a:ext uri="{FF2B5EF4-FFF2-40B4-BE49-F238E27FC236}">
                <a16:creationId xmlns:a16="http://schemas.microsoft.com/office/drawing/2014/main" id="{832B3764-D737-47D5-BD93-E10B8F404015}"/>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8" name="Rectangle: Rounded Corners 7">
            <a:extLst>
              <a:ext uri="{FF2B5EF4-FFF2-40B4-BE49-F238E27FC236}">
                <a16:creationId xmlns:a16="http://schemas.microsoft.com/office/drawing/2014/main" id="{AEFD260B-5827-4FC4-A000-D2F8579D6D8B}"/>
              </a:ext>
            </a:extLst>
          </p:cNvPr>
          <p:cNvSpPr/>
          <p:nvPr/>
        </p:nvSpPr>
        <p:spPr>
          <a:xfrm>
            <a:off x="4527630"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9" name="Rectangle: Rounded Corners 8">
            <a:extLst>
              <a:ext uri="{FF2B5EF4-FFF2-40B4-BE49-F238E27FC236}">
                <a16:creationId xmlns:a16="http://schemas.microsoft.com/office/drawing/2014/main" id="{7BF76125-3E9A-44B3-9C59-51CC653C905B}"/>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Tree>
    <p:extLst>
      <p:ext uri="{BB962C8B-B14F-4D97-AF65-F5344CB8AC3E}">
        <p14:creationId xmlns:p14="http://schemas.microsoft.com/office/powerpoint/2010/main" val="259150180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28073 -0.20834 " pathEditMode="relative" rAng="0" ptsTypes="AA">
                                      <p:cBhvr>
                                        <p:cTn id="6" dur="1000" fill="hold"/>
                                        <p:tgtEl>
                                          <p:spTgt spid="9"/>
                                        </p:tgtEl>
                                        <p:attrNameLst>
                                          <p:attrName>ppt_x</p:attrName>
                                          <p:attrName>ppt_y</p:attrName>
                                        </p:attrNameLst>
                                      </p:cBhvr>
                                      <p:rCtr x="-14036" y="-10417"/>
                                    </p:animMotion>
                                  </p:childTnLst>
                                </p:cTn>
                              </p:par>
                              <p:par>
                                <p:cTn id="7" presetID="42" presetClass="path" presetSubtype="0" accel="50000" decel="50000" fill="hold" grpId="1" nodeType="withEffect">
                                  <p:stCondLst>
                                    <p:cond delay="0"/>
                                  </p:stCondLst>
                                  <p:childTnLst>
                                    <p:animMotion origin="layout" path="M 0 2.96296E-6 L -0.28164 -0.20672 " pathEditMode="relative" rAng="0" ptsTypes="AA">
                                      <p:cBhvr>
                                        <p:cTn id="8" dur="1000" fill="hold"/>
                                        <p:tgtEl>
                                          <p:spTgt spid="8"/>
                                        </p:tgtEl>
                                        <p:attrNameLst>
                                          <p:attrName>ppt_x</p:attrName>
                                          <p:attrName>ppt_y</p:attrName>
                                        </p:attrNameLst>
                                      </p:cBhvr>
                                      <p:rCtr x="-14089" y="-10347"/>
                                    </p:animMotion>
                                  </p:childTnLst>
                                </p:cTn>
                              </p:par>
                              <p:par>
                                <p:cTn id="9" presetID="10" presetClass="exit" presetSubtype="0" fill="hold" grpId="1" nodeType="withEffect">
                                  <p:stCondLst>
                                    <p:cond delay="250"/>
                                  </p:stCondLst>
                                  <p:childTnLst>
                                    <p:animEffect transition="out" filter="fade">
                                      <p:cBhvr>
                                        <p:cTn id="10" dur="500"/>
                                        <p:tgtEl>
                                          <p:spTgt spid="9"/>
                                        </p:tgtEl>
                                      </p:cBhvr>
                                    </p:animEffect>
                                    <p:set>
                                      <p:cBhvr>
                                        <p:cTn id="11" dur="1" fill="hold">
                                          <p:stCondLst>
                                            <p:cond delay="499"/>
                                          </p:stCondLst>
                                        </p:cTn>
                                        <p:tgtEl>
                                          <p:spTgt spid="9"/>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8" grpId="1" animBg="1"/>
      <p:bldP spid="9" grpId="0" animBg="1"/>
      <p:bldP spid="9"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D0BE5-AC81-4B2C-B8EB-8E566FF2E793}"/>
              </a:ext>
            </a:extLst>
          </p:cNvPr>
          <p:cNvSpPr>
            <a:spLocks noGrp="1"/>
          </p:cNvSpPr>
          <p:nvPr>
            <p:ph type="title"/>
          </p:nvPr>
        </p:nvSpPr>
        <p:spPr/>
        <p:txBody>
          <a:bodyPr>
            <a:normAutofit fontScale="90000"/>
          </a:bodyPr>
          <a:lstStyle/>
          <a:p>
            <a:r>
              <a:rPr lang="en-US" dirty="0"/>
              <a:t>Serverless Benefits</a:t>
            </a:r>
          </a:p>
        </p:txBody>
      </p:sp>
      <p:sp>
        <p:nvSpPr>
          <p:cNvPr id="3" name="Rectangle: Rounded Corners 2">
            <a:extLst>
              <a:ext uri="{FF2B5EF4-FFF2-40B4-BE49-F238E27FC236}">
                <a16:creationId xmlns:a16="http://schemas.microsoft.com/office/drawing/2014/main" id="{F2C9CCBE-7B79-4E55-928A-E21F0EEF620F}"/>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4" name="Rectangle: Rounded Corners 3">
            <a:extLst>
              <a:ext uri="{FF2B5EF4-FFF2-40B4-BE49-F238E27FC236}">
                <a16:creationId xmlns:a16="http://schemas.microsoft.com/office/drawing/2014/main" id="{F055A97D-3BEB-44D7-BFAF-A9483A831E71}"/>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Tree>
    <p:extLst>
      <p:ext uri="{BB962C8B-B14F-4D97-AF65-F5344CB8AC3E}">
        <p14:creationId xmlns:p14="http://schemas.microsoft.com/office/powerpoint/2010/main" val="1028243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33A050-C6CD-412E-83A2-7B8B25955641}"/>
              </a:ext>
            </a:extLst>
          </p:cNvPr>
          <p:cNvSpPr txBox="1"/>
          <p:nvPr/>
        </p:nvSpPr>
        <p:spPr>
          <a:xfrm>
            <a:off x="1652155" y="188703"/>
            <a:ext cx="8887689" cy="1938992"/>
          </a:xfrm>
          <a:prstGeom prst="rect">
            <a:avLst/>
          </a:prstGeom>
          <a:noFill/>
        </p:spPr>
        <p:txBody>
          <a:bodyPr wrap="none" rtlCol="0">
            <a:spAutoFit/>
          </a:bodyPr>
          <a:lstStyle/>
          <a:p>
            <a:pPr algn="ctr"/>
            <a:r>
              <a:rPr lang="en-US" sz="6000" dirty="0">
                <a:solidFill>
                  <a:srgbClr val="009CE9"/>
                </a:solidFill>
                <a:latin typeface="Kamerik205 8" panose="020B0803030600020004" pitchFamily="34" charset="0"/>
              </a:rPr>
              <a:t>Building Microservice</a:t>
            </a:r>
          </a:p>
          <a:p>
            <a:pPr algn="ctr"/>
            <a:r>
              <a:rPr lang="en-US" sz="6000" dirty="0">
                <a:solidFill>
                  <a:srgbClr val="009CE9"/>
                </a:solidFill>
                <a:latin typeface="Kamerik205 8" panose="020B0803030600020004" pitchFamily="34" charset="0"/>
              </a:rPr>
              <a:t>REST APIs Using</a:t>
            </a:r>
          </a:p>
        </p:txBody>
      </p:sp>
      <p:sp>
        <p:nvSpPr>
          <p:cNvPr id="11" name="TextBox 10">
            <a:extLst>
              <a:ext uri="{FF2B5EF4-FFF2-40B4-BE49-F238E27FC236}">
                <a16:creationId xmlns:a16="http://schemas.microsoft.com/office/drawing/2014/main" id="{1B9C2192-3C4E-4319-A0BA-7A432B9DC33F}"/>
              </a:ext>
            </a:extLst>
          </p:cNvPr>
          <p:cNvSpPr txBox="1"/>
          <p:nvPr/>
        </p:nvSpPr>
        <p:spPr>
          <a:xfrm>
            <a:off x="5069729" y="223119"/>
            <a:ext cx="5508522" cy="1015663"/>
          </a:xfrm>
          <a:prstGeom prst="rect">
            <a:avLst/>
          </a:prstGeom>
          <a:noFill/>
        </p:spPr>
        <p:txBody>
          <a:bodyPr wrap="square">
            <a:spAutoFit/>
          </a:bodyPr>
          <a:lstStyle/>
          <a:p>
            <a:r>
              <a:rPr lang="en-US" sz="6000" dirty="0">
                <a:solidFill>
                  <a:srgbClr val="FF0000"/>
                </a:solidFill>
                <a:latin typeface="Kamerik205 8" panose="020B0803030600020004" pitchFamily="34" charset="0"/>
              </a:rPr>
              <a:t>Microservice</a:t>
            </a:r>
            <a:endParaRPr lang="en-US" sz="6000" dirty="0">
              <a:solidFill>
                <a:srgbClr val="FF0000"/>
              </a:solidFill>
            </a:endParaRPr>
          </a:p>
        </p:txBody>
      </p:sp>
      <p:sp>
        <p:nvSpPr>
          <p:cNvPr id="14" name="TextBox 13">
            <a:extLst>
              <a:ext uri="{FF2B5EF4-FFF2-40B4-BE49-F238E27FC236}">
                <a16:creationId xmlns:a16="http://schemas.microsoft.com/office/drawing/2014/main" id="{B620C550-27C5-4AD7-9CBF-4E6952753F98}"/>
              </a:ext>
            </a:extLst>
          </p:cNvPr>
          <p:cNvSpPr txBox="1"/>
          <p:nvPr/>
        </p:nvSpPr>
        <p:spPr>
          <a:xfrm>
            <a:off x="2872297" y="1137970"/>
            <a:ext cx="2175387" cy="1015663"/>
          </a:xfrm>
          <a:prstGeom prst="rect">
            <a:avLst/>
          </a:prstGeom>
          <a:noFill/>
        </p:spPr>
        <p:txBody>
          <a:bodyPr wrap="square">
            <a:spAutoFit/>
          </a:bodyPr>
          <a:lstStyle/>
          <a:p>
            <a:r>
              <a:rPr lang="en-US" sz="6000" dirty="0">
                <a:solidFill>
                  <a:srgbClr val="FF0000"/>
                </a:solidFill>
                <a:latin typeface="Kamerik205 8" panose="020B0803030600020004" pitchFamily="34" charset="0"/>
              </a:rPr>
              <a:t>REST</a:t>
            </a:r>
            <a:endParaRPr lang="en-US" sz="6000" dirty="0">
              <a:solidFill>
                <a:srgbClr val="FF0000"/>
              </a:solidFill>
            </a:endParaRPr>
          </a:p>
        </p:txBody>
      </p:sp>
      <p:sp>
        <p:nvSpPr>
          <p:cNvPr id="15" name="TextBox 14">
            <a:extLst>
              <a:ext uri="{FF2B5EF4-FFF2-40B4-BE49-F238E27FC236}">
                <a16:creationId xmlns:a16="http://schemas.microsoft.com/office/drawing/2014/main" id="{0D465FD1-0BD3-4CC6-A871-D5178B93145D}"/>
              </a:ext>
            </a:extLst>
          </p:cNvPr>
          <p:cNvSpPr txBox="1"/>
          <p:nvPr/>
        </p:nvSpPr>
        <p:spPr>
          <a:xfrm>
            <a:off x="5042922" y="1138764"/>
            <a:ext cx="1918548" cy="1015663"/>
          </a:xfrm>
          <a:prstGeom prst="rect">
            <a:avLst/>
          </a:prstGeom>
          <a:noFill/>
        </p:spPr>
        <p:txBody>
          <a:bodyPr wrap="square">
            <a:spAutoFit/>
          </a:bodyPr>
          <a:lstStyle/>
          <a:p>
            <a:r>
              <a:rPr lang="en-US" sz="6000" dirty="0">
                <a:solidFill>
                  <a:srgbClr val="FF0000"/>
                </a:solidFill>
                <a:latin typeface="Kamerik205 8" panose="020B0803030600020004" pitchFamily="34" charset="0"/>
              </a:rPr>
              <a:t>APIs</a:t>
            </a:r>
            <a:endParaRPr lang="en-US" sz="6000" dirty="0">
              <a:solidFill>
                <a:srgbClr val="FF0000"/>
              </a:solidFill>
            </a:endParaRPr>
          </a:p>
        </p:txBody>
      </p:sp>
      <p:sp>
        <p:nvSpPr>
          <p:cNvPr id="19" name="TextBox 18">
            <a:extLst>
              <a:ext uri="{FF2B5EF4-FFF2-40B4-BE49-F238E27FC236}">
                <a16:creationId xmlns:a16="http://schemas.microsoft.com/office/drawing/2014/main" id="{12FD36D0-1C11-4265-92A0-E9A26482CDAC}"/>
              </a:ext>
            </a:extLst>
          </p:cNvPr>
          <p:cNvSpPr txBox="1"/>
          <p:nvPr/>
        </p:nvSpPr>
        <p:spPr>
          <a:xfrm>
            <a:off x="2688801" y="2017765"/>
            <a:ext cx="6813154" cy="1015663"/>
          </a:xfrm>
          <a:prstGeom prst="rect">
            <a:avLst/>
          </a:prstGeom>
          <a:noFill/>
        </p:spPr>
        <p:txBody>
          <a:bodyPr wrap="square">
            <a:spAutoFit/>
          </a:bodyPr>
          <a:lstStyle/>
          <a:p>
            <a:pPr algn="ctr"/>
            <a:r>
              <a:rPr lang="en-US" sz="6000" dirty="0">
                <a:solidFill>
                  <a:srgbClr val="009CE9"/>
                </a:solidFill>
                <a:latin typeface="Kamerik205 8" panose="020B0803030600020004" pitchFamily="34" charset="0"/>
              </a:rPr>
              <a:t>Azure Functions</a:t>
            </a:r>
          </a:p>
        </p:txBody>
      </p:sp>
      <p:sp>
        <p:nvSpPr>
          <p:cNvPr id="16" name="TextBox 15">
            <a:extLst>
              <a:ext uri="{FF2B5EF4-FFF2-40B4-BE49-F238E27FC236}">
                <a16:creationId xmlns:a16="http://schemas.microsoft.com/office/drawing/2014/main" id="{2AE735DF-F483-4FDE-B0C8-F867CCF37EBE}"/>
              </a:ext>
            </a:extLst>
          </p:cNvPr>
          <p:cNvSpPr txBox="1"/>
          <p:nvPr/>
        </p:nvSpPr>
        <p:spPr>
          <a:xfrm>
            <a:off x="3767124" y="2052181"/>
            <a:ext cx="4474906" cy="1015663"/>
          </a:xfrm>
          <a:prstGeom prst="rect">
            <a:avLst/>
          </a:prstGeom>
          <a:noFill/>
        </p:spPr>
        <p:txBody>
          <a:bodyPr wrap="square">
            <a:spAutoFit/>
          </a:bodyPr>
          <a:lstStyle/>
          <a:p>
            <a:r>
              <a:rPr lang="en-US" sz="6000" dirty="0">
                <a:solidFill>
                  <a:srgbClr val="FF0000"/>
                </a:solidFill>
                <a:latin typeface="Kamerik205 8" panose="020B0803030600020004" pitchFamily="34" charset="0"/>
              </a:rPr>
              <a:t>Serverless</a:t>
            </a:r>
            <a:endParaRPr lang="en-US" sz="6000" dirty="0">
              <a:solidFill>
                <a:srgbClr val="FF0000"/>
              </a:solidFill>
            </a:endParaRPr>
          </a:p>
        </p:txBody>
      </p:sp>
    </p:spTree>
    <p:extLst>
      <p:ext uri="{BB962C8B-B14F-4D97-AF65-F5344CB8AC3E}">
        <p14:creationId xmlns:p14="http://schemas.microsoft.com/office/powerpoint/2010/main" val="345891002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childTnLst>
                          </p:cTn>
                        </p:par>
                        <p:par>
                          <p:cTn id="8" fill="hold">
                            <p:stCondLst>
                              <p:cond delay="250"/>
                            </p:stCondLst>
                            <p:childTnLst>
                              <p:par>
                                <p:cTn id="9" presetID="42" presetClass="path" presetSubtype="0" accel="50000" decel="50000" fill="hold" grpId="1" nodeType="afterEffect">
                                  <p:stCondLst>
                                    <p:cond delay="0"/>
                                  </p:stCondLst>
                                  <p:childTnLst>
                                    <p:animMotion origin="layout" path="M 3.33333E-6 -1.48148E-6 L -0.36706 0.47894 " pathEditMode="relative" rAng="0" ptsTypes="AA">
                                      <p:cBhvr>
                                        <p:cTn id="10" dur="750" fill="hold"/>
                                        <p:tgtEl>
                                          <p:spTgt spid="11"/>
                                        </p:tgtEl>
                                        <p:attrNameLst>
                                          <p:attrName>ppt_x</p:attrName>
                                          <p:attrName>ppt_y</p:attrName>
                                        </p:attrNameLst>
                                      </p:cBhvr>
                                      <p:rCtr x="-18359" y="23935"/>
                                    </p:animMotion>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250"/>
                                        <p:tgtEl>
                                          <p:spTgt spid="14"/>
                                        </p:tgtEl>
                                      </p:cBhvr>
                                    </p:animEffect>
                                  </p:childTnLst>
                                </p:cTn>
                              </p:par>
                            </p:childTnLst>
                          </p:cTn>
                        </p:par>
                        <p:par>
                          <p:cTn id="15" fill="hold">
                            <p:stCondLst>
                              <p:cond delay="1250"/>
                            </p:stCondLst>
                            <p:childTnLst>
                              <p:par>
                                <p:cTn id="16" presetID="42" presetClass="path" presetSubtype="0" accel="50000" decel="50000" fill="hold" grpId="1" nodeType="afterEffect">
                                  <p:stCondLst>
                                    <p:cond delay="0"/>
                                  </p:stCondLst>
                                  <p:childTnLst>
                                    <p:animMotion origin="layout" path="M 4.16667E-7 3.7037E-6 L 0.46602 0.34606 " pathEditMode="relative" rAng="0" ptsTypes="AA">
                                      <p:cBhvr>
                                        <p:cTn id="17" dur="750" fill="hold"/>
                                        <p:tgtEl>
                                          <p:spTgt spid="14"/>
                                        </p:tgtEl>
                                        <p:attrNameLst>
                                          <p:attrName>ppt_x</p:attrName>
                                          <p:attrName>ppt_y</p:attrName>
                                        </p:attrNameLst>
                                      </p:cBhvr>
                                      <p:rCtr x="23294" y="17292"/>
                                    </p:animMotion>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250"/>
                                        <p:tgtEl>
                                          <p:spTgt spid="15"/>
                                        </p:tgtEl>
                                      </p:cBhvr>
                                    </p:animEffect>
                                  </p:childTnLst>
                                </p:cTn>
                              </p:par>
                            </p:childTnLst>
                          </p:cTn>
                        </p:par>
                        <p:par>
                          <p:cTn id="22" fill="hold">
                            <p:stCondLst>
                              <p:cond delay="2250"/>
                            </p:stCondLst>
                            <p:childTnLst>
                              <p:par>
                                <p:cTn id="23" presetID="42" presetClass="path" presetSubtype="0" accel="50000" decel="50000" fill="hold" grpId="1" nodeType="afterEffect">
                                  <p:stCondLst>
                                    <p:cond delay="0"/>
                                  </p:stCondLst>
                                  <p:childTnLst>
                                    <p:animMotion origin="layout" path="M 0.00013 3.7037E-6 L -0.21797 0.56134 " pathEditMode="relative" rAng="0" ptsTypes="AA">
                                      <p:cBhvr>
                                        <p:cTn id="24" dur="750" fill="hold"/>
                                        <p:tgtEl>
                                          <p:spTgt spid="15"/>
                                        </p:tgtEl>
                                        <p:attrNameLst>
                                          <p:attrName>ppt_x</p:attrName>
                                          <p:attrName>ppt_y</p:attrName>
                                        </p:attrNameLst>
                                      </p:cBhvr>
                                      <p:rCtr x="-10911" y="28056"/>
                                    </p:animMotion>
                                  </p:childTnLst>
                                </p:cTn>
                              </p:par>
                            </p:childTnLst>
                          </p:cTn>
                        </p:par>
                        <p:par>
                          <p:cTn id="25" fill="hold">
                            <p:stCondLst>
                              <p:cond delay="3000"/>
                            </p:stCondLst>
                            <p:childTnLst>
                              <p:par>
                                <p:cTn id="26" presetID="9" presetClass="exit" presetSubtype="0" fill="hold" grpId="0" nodeType="afterEffect">
                                  <p:stCondLst>
                                    <p:cond delay="0"/>
                                  </p:stCondLst>
                                  <p:childTnLst>
                                    <p:animEffect transition="out" filter="dissolve">
                                      <p:cBhvr>
                                        <p:cTn id="27" dur="250"/>
                                        <p:tgtEl>
                                          <p:spTgt spid="19"/>
                                        </p:tgtEl>
                                      </p:cBhvr>
                                    </p:animEffect>
                                    <p:set>
                                      <p:cBhvr>
                                        <p:cTn id="28" dur="1" fill="hold">
                                          <p:stCondLst>
                                            <p:cond delay="249"/>
                                          </p:stCondLst>
                                        </p:cTn>
                                        <p:tgtEl>
                                          <p:spTgt spid="19"/>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dissolve">
                                      <p:cBhvr>
                                        <p:cTn id="31" dur="250"/>
                                        <p:tgtEl>
                                          <p:spTgt spid="16"/>
                                        </p:tgtEl>
                                      </p:cBhvr>
                                    </p:animEffect>
                                  </p:childTnLst>
                                </p:cTn>
                              </p:par>
                            </p:childTnLst>
                          </p:cTn>
                        </p:par>
                        <p:par>
                          <p:cTn id="32" fill="hold">
                            <p:stCondLst>
                              <p:cond delay="3250"/>
                            </p:stCondLst>
                            <p:childTnLst>
                              <p:par>
                                <p:cTn id="33" presetID="42" presetClass="path" presetSubtype="0" accel="50000" decel="50000" fill="hold" grpId="1" nodeType="afterEffect">
                                  <p:stCondLst>
                                    <p:cond delay="0"/>
                                  </p:stCondLst>
                                  <p:childTnLst>
                                    <p:animMotion origin="layout" path="M 2.08333E-6 3.7037E-7 L 0.28685 0.42778 " pathEditMode="relative" rAng="0" ptsTypes="AA">
                                      <p:cBhvr>
                                        <p:cTn id="34" dur="750" fill="hold"/>
                                        <p:tgtEl>
                                          <p:spTgt spid="16"/>
                                        </p:tgtEl>
                                        <p:attrNameLst>
                                          <p:attrName>ppt_x</p:attrName>
                                          <p:attrName>ppt_y</p:attrName>
                                        </p:attrNameLst>
                                      </p:cBhvr>
                                      <p:rCtr x="14336" y="21389"/>
                                    </p:animMotion>
                                  </p:childTnLst>
                                </p:cTn>
                              </p:par>
                              <p:par>
                                <p:cTn id="35" presetID="1" presetClass="entr" presetSubtype="0" fill="hold" grpId="1"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4" grpId="0"/>
      <p:bldP spid="14" grpId="1"/>
      <p:bldP spid="15" grpId="0"/>
      <p:bldP spid="15" grpId="1"/>
      <p:bldP spid="19" grpId="0"/>
      <p:bldP spid="19" grpId="1"/>
      <p:bldP spid="16" grpId="0"/>
      <p:bldP spid="16"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CE387-C797-4CE2-A46D-A188D9C54CB9}"/>
              </a:ext>
            </a:extLst>
          </p:cNvPr>
          <p:cNvSpPr>
            <a:spLocks noGrp="1"/>
          </p:cNvSpPr>
          <p:nvPr>
            <p:ph type="title"/>
          </p:nvPr>
        </p:nvSpPr>
        <p:spPr/>
        <p:txBody>
          <a:bodyPr>
            <a:normAutofit fontScale="90000"/>
          </a:bodyPr>
          <a:lstStyle/>
          <a:p>
            <a:r>
              <a:rPr lang="en-US" dirty="0"/>
              <a:t>Serverless Benefits</a:t>
            </a:r>
          </a:p>
        </p:txBody>
      </p:sp>
      <p:sp>
        <p:nvSpPr>
          <p:cNvPr id="3" name="Rectangle: Rounded Corners 2">
            <a:extLst>
              <a:ext uri="{FF2B5EF4-FFF2-40B4-BE49-F238E27FC236}">
                <a16:creationId xmlns:a16="http://schemas.microsoft.com/office/drawing/2014/main" id="{006F1AB2-3B8B-4357-872C-1BCEA14B535C}"/>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Lower Costs</a:t>
            </a:r>
          </a:p>
        </p:txBody>
      </p:sp>
      <p:sp>
        <p:nvSpPr>
          <p:cNvPr id="4" name="Rectangle: Rounded Corners 3">
            <a:extLst>
              <a:ext uri="{FF2B5EF4-FFF2-40B4-BE49-F238E27FC236}">
                <a16:creationId xmlns:a16="http://schemas.microsoft.com/office/drawing/2014/main" id="{238DBB25-3492-4FC9-B8AA-64AA149143B9}"/>
              </a:ext>
            </a:extLst>
          </p:cNvPr>
          <p:cNvSpPr/>
          <p:nvPr/>
        </p:nvSpPr>
        <p:spPr>
          <a:xfrm>
            <a:off x="4527630" y="33392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5" name="Rectangle: Rounded Corners 4">
            <a:extLst>
              <a:ext uri="{FF2B5EF4-FFF2-40B4-BE49-F238E27FC236}">
                <a16:creationId xmlns:a16="http://schemas.microsoft.com/office/drawing/2014/main" id="{9D2B6FC0-3A2B-4DCB-81D4-DA8A0710C6E7}"/>
              </a:ext>
            </a:extLst>
          </p:cNvPr>
          <p:cNvSpPr/>
          <p:nvPr/>
        </p:nvSpPr>
        <p:spPr>
          <a:xfrm>
            <a:off x="4527630" y="3339287"/>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6" name="Rectangle: Rounded Corners 5">
            <a:extLst>
              <a:ext uri="{FF2B5EF4-FFF2-40B4-BE49-F238E27FC236}">
                <a16:creationId xmlns:a16="http://schemas.microsoft.com/office/drawing/2014/main" id="{369B3BED-EA40-4F4B-9ADE-C1638B5D1E2D}"/>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Tree>
    <p:extLst>
      <p:ext uri="{BB962C8B-B14F-4D97-AF65-F5344CB8AC3E}">
        <p14:creationId xmlns:p14="http://schemas.microsoft.com/office/powerpoint/2010/main" val="312600381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 -0.21389 " pathEditMode="relative" rAng="0" ptsTypes="AA">
                                      <p:cBhvr>
                                        <p:cTn id="6" dur="1000" fill="hold"/>
                                        <p:tgtEl>
                                          <p:spTgt spid="5"/>
                                        </p:tgtEl>
                                        <p:attrNameLst>
                                          <p:attrName>ppt_x</p:attrName>
                                          <p:attrName>ppt_y</p:attrName>
                                        </p:attrNameLst>
                                      </p:cBhvr>
                                      <p:rCtr x="0" y="-10694"/>
                                    </p:animMotion>
                                  </p:childTnLst>
                                </p:cTn>
                              </p:par>
                              <p:par>
                                <p:cTn id="7" presetID="42" presetClass="path" presetSubtype="0" accel="50000" decel="50000" fill="hold" grpId="1" nodeType="withEffect">
                                  <p:stCondLst>
                                    <p:cond delay="0"/>
                                  </p:stCondLst>
                                  <p:childTnLst>
                                    <p:animMotion origin="layout" path="M 0 2.96296E-6 L 0 -0.21158 " pathEditMode="relative" rAng="0" ptsTypes="AA">
                                      <p:cBhvr>
                                        <p:cTn id="8" dur="1000" fill="hold"/>
                                        <p:tgtEl>
                                          <p:spTgt spid="4"/>
                                        </p:tgtEl>
                                        <p:attrNameLst>
                                          <p:attrName>ppt_x</p:attrName>
                                          <p:attrName>ppt_y</p:attrName>
                                        </p:attrNameLst>
                                      </p:cBhvr>
                                      <p:rCtr x="0" y="-10579"/>
                                    </p:animMotion>
                                  </p:childTnLst>
                                </p:cTn>
                              </p:par>
                              <p:par>
                                <p:cTn id="9" presetID="10" presetClass="exit" presetSubtype="0" fill="hold" grpId="1" nodeType="withEffect">
                                  <p:stCondLst>
                                    <p:cond delay="25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8023F-D9EC-4013-B9CC-596F716689C0}"/>
              </a:ext>
            </a:extLst>
          </p:cNvPr>
          <p:cNvSpPr>
            <a:spLocks noGrp="1"/>
          </p:cNvSpPr>
          <p:nvPr>
            <p:ph type="title"/>
          </p:nvPr>
        </p:nvSpPr>
        <p:spPr/>
        <p:txBody>
          <a:bodyPr>
            <a:normAutofit fontScale="90000"/>
          </a:bodyPr>
          <a:lstStyle/>
          <a:p>
            <a:r>
              <a:rPr lang="en-US" dirty="0"/>
              <a:t>Serverless Benefits</a:t>
            </a:r>
          </a:p>
        </p:txBody>
      </p:sp>
      <p:sp>
        <p:nvSpPr>
          <p:cNvPr id="6" name="Rectangle: Rounded Corners 5">
            <a:extLst>
              <a:ext uri="{FF2B5EF4-FFF2-40B4-BE49-F238E27FC236}">
                <a16:creationId xmlns:a16="http://schemas.microsoft.com/office/drawing/2014/main" id="{41F185BF-E961-45B1-9678-B1AE5E50CFE4}"/>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Lower Costs</a:t>
            </a:r>
          </a:p>
        </p:txBody>
      </p:sp>
      <p:sp>
        <p:nvSpPr>
          <p:cNvPr id="7" name="Rectangle: Rounded Corners 6">
            <a:extLst>
              <a:ext uri="{FF2B5EF4-FFF2-40B4-BE49-F238E27FC236}">
                <a16:creationId xmlns:a16="http://schemas.microsoft.com/office/drawing/2014/main" id="{6D2CF9FB-0A43-45A9-9BB8-237FEE741110}"/>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8" name="Rectangle: Rounded Corners 7">
            <a:extLst>
              <a:ext uri="{FF2B5EF4-FFF2-40B4-BE49-F238E27FC236}">
                <a16:creationId xmlns:a16="http://schemas.microsoft.com/office/drawing/2014/main" id="{AECE8A02-58F6-4DE1-8756-06EA246603C9}"/>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Tree>
    <p:extLst>
      <p:ext uri="{BB962C8B-B14F-4D97-AF65-F5344CB8AC3E}">
        <p14:creationId xmlns:p14="http://schemas.microsoft.com/office/powerpoint/2010/main" val="20229417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B0592-461D-45A4-9D55-4D924543AA2A}"/>
              </a:ext>
            </a:extLst>
          </p:cNvPr>
          <p:cNvSpPr>
            <a:spLocks noGrp="1"/>
          </p:cNvSpPr>
          <p:nvPr>
            <p:ph type="title"/>
          </p:nvPr>
        </p:nvSpPr>
        <p:spPr/>
        <p:txBody>
          <a:bodyPr>
            <a:normAutofit fontScale="90000"/>
          </a:bodyPr>
          <a:lstStyle/>
          <a:p>
            <a:r>
              <a:rPr lang="en-US" dirty="0"/>
              <a:t>Serverless Benefits</a:t>
            </a:r>
          </a:p>
        </p:txBody>
      </p:sp>
      <p:sp>
        <p:nvSpPr>
          <p:cNvPr id="8" name="Rectangle: Rounded Corners 7">
            <a:extLst>
              <a:ext uri="{FF2B5EF4-FFF2-40B4-BE49-F238E27FC236}">
                <a16:creationId xmlns:a16="http://schemas.microsoft.com/office/drawing/2014/main" id="{004366D2-434D-49FC-B5B6-D4B50FE51EA7}"/>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Quicker Turnaround</a:t>
            </a:r>
          </a:p>
        </p:txBody>
      </p:sp>
      <p:sp>
        <p:nvSpPr>
          <p:cNvPr id="9" name="Rectangle: Rounded Corners 8">
            <a:extLst>
              <a:ext uri="{FF2B5EF4-FFF2-40B4-BE49-F238E27FC236}">
                <a16:creationId xmlns:a16="http://schemas.microsoft.com/office/drawing/2014/main" id="{342D2816-BA1C-4521-B007-28FFE9139C3E}"/>
              </a:ext>
            </a:extLst>
          </p:cNvPr>
          <p:cNvSpPr/>
          <p:nvPr/>
        </p:nvSpPr>
        <p:spPr>
          <a:xfrm>
            <a:off x="4527629"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Lower Costs</a:t>
            </a:r>
          </a:p>
        </p:txBody>
      </p:sp>
      <p:sp>
        <p:nvSpPr>
          <p:cNvPr id="10" name="Rectangle: Rounded Corners 9">
            <a:extLst>
              <a:ext uri="{FF2B5EF4-FFF2-40B4-BE49-F238E27FC236}">
                <a16:creationId xmlns:a16="http://schemas.microsoft.com/office/drawing/2014/main" id="{0E358886-95CE-4A1F-90D0-B76C4E4FBC82}"/>
              </a:ext>
            </a:extLst>
          </p:cNvPr>
          <p:cNvSpPr/>
          <p:nvPr/>
        </p:nvSpPr>
        <p:spPr>
          <a:xfrm>
            <a:off x="4527629" y="3339288"/>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Lower Costs</a:t>
            </a:r>
          </a:p>
        </p:txBody>
      </p:sp>
      <p:sp>
        <p:nvSpPr>
          <p:cNvPr id="11" name="Rectangle: Rounded Corners 10">
            <a:extLst>
              <a:ext uri="{FF2B5EF4-FFF2-40B4-BE49-F238E27FC236}">
                <a16:creationId xmlns:a16="http://schemas.microsoft.com/office/drawing/2014/main" id="{57A94D4E-27A0-45AD-A513-CAE75FF04B5F}"/>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12" name="Rectangle: Rounded Corners 11">
            <a:extLst>
              <a:ext uri="{FF2B5EF4-FFF2-40B4-BE49-F238E27FC236}">
                <a16:creationId xmlns:a16="http://schemas.microsoft.com/office/drawing/2014/main" id="{126C6856-2BE4-46DD-B5D3-C20115AC8DB7}"/>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Tree>
    <p:extLst>
      <p:ext uri="{BB962C8B-B14F-4D97-AF65-F5344CB8AC3E}">
        <p14:creationId xmlns:p14="http://schemas.microsoft.com/office/powerpoint/2010/main" val="48745797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28138 -0.21158 " pathEditMode="relative" rAng="0" ptsTypes="AA">
                                      <p:cBhvr>
                                        <p:cTn id="6" dur="1000" fill="hold"/>
                                        <p:tgtEl>
                                          <p:spTgt spid="10"/>
                                        </p:tgtEl>
                                        <p:attrNameLst>
                                          <p:attrName>ppt_x</p:attrName>
                                          <p:attrName>ppt_y</p:attrName>
                                        </p:attrNameLst>
                                      </p:cBhvr>
                                      <p:rCtr x="14063" y="-10579"/>
                                    </p:animMotion>
                                  </p:childTnLst>
                                </p:cTn>
                              </p:par>
                              <p:par>
                                <p:cTn id="7" presetID="42" presetClass="path" presetSubtype="0" accel="50000" decel="50000" fill="hold" grpId="1" nodeType="withEffect">
                                  <p:stCondLst>
                                    <p:cond delay="0"/>
                                  </p:stCondLst>
                                  <p:childTnLst>
                                    <p:animMotion origin="layout" path="M 0 2.96296E-6 L 0.2832 -0.21343 " pathEditMode="relative" rAng="0" ptsTypes="AA">
                                      <p:cBhvr>
                                        <p:cTn id="8" dur="1000" fill="hold"/>
                                        <p:tgtEl>
                                          <p:spTgt spid="9"/>
                                        </p:tgtEl>
                                        <p:attrNameLst>
                                          <p:attrName>ppt_x</p:attrName>
                                          <p:attrName>ppt_y</p:attrName>
                                        </p:attrNameLst>
                                      </p:cBhvr>
                                      <p:rCtr x="14154" y="-10671"/>
                                    </p:animMotion>
                                  </p:childTnLst>
                                </p:cTn>
                              </p:par>
                              <p:par>
                                <p:cTn id="9" presetID="10" presetClass="exit" presetSubtype="0" fill="hold" grpId="1" nodeType="withEffect">
                                  <p:stCondLst>
                                    <p:cond delay="250"/>
                                  </p:stCondLst>
                                  <p:childTnLst>
                                    <p:animEffect transition="out" filter="fade">
                                      <p:cBhvr>
                                        <p:cTn id="10" dur="500"/>
                                        <p:tgtEl>
                                          <p:spTgt spid="10"/>
                                        </p:tgtEl>
                                      </p:cBhvr>
                                    </p:animEffect>
                                    <p:set>
                                      <p:cBhvr>
                                        <p:cTn id="11" dur="1" fill="hold">
                                          <p:stCondLst>
                                            <p:cond delay="499"/>
                                          </p:stCondLst>
                                        </p:cTn>
                                        <p:tgtEl>
                                          <p:spTgt spid="10"/>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0"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96010-D591-4A0A-A8A9-7131710065F5}"/>
              </a:ext>
            </a:extLst>
          </p:cNvPr>
          <p:cNvSpPr>
            <a:spLocks noGrp="1"/>
          </p:cNvSpPr>
          <p:nvPr>
            <p:ph type="title"/>
          </p:nvPr>
        </p:nvSpPr>
        <p:spPr/>
        <p:txBody>
          <a:bodyPr>
            <a:normAutofit fontScale="90000"/>
          </a:bodyPr>
          <a:lstStyle/>
          <a:p>
            <a:r>
              <a:rPr lang="en-US" dirty="0"/>
              <a:t>Serverless Benefits</a:t>
            </a:r>
          </a:p>
        </p:txBody>
      </p:sp>
      <p:sp>
        <p:nvSpPr>
          <p:cNvPr id="3" name="Rectangle: Rounded Corners 2">
            <a:extLst>
              <a:ext uri="{FF2B5EF4-FFF2-40B4-BE49-F238E27FC236}">
                <a16:creationId xmlns:a16="http://schemas.microsoft.com/office/drawing/2014/main" id="{AE52309F-0B70-4565-8486-CD2BE6BAF815}"/>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Quicker Turnaround</a:t>
            </a:r>
          </a:p>
        </p:txBody>
      </p:sp>
      <p:sp>
        <p:nvSpPr>
          <p:cNvPr id="4" name="Rectangle: Rounded Corners 3">
            <a:extLst>
              <a:ext uri="{FF2B5EF4-FFF2-40B4-BE49-F238E27FC236}">
                <a16:creationId xmlns:a16="http://schemas.microsoft.com/office/drawing/2014/main" id="{B3057FE6-A95F-4AE0-99C4-44896469D462}"/>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5" name="Rectangle: Rounded Corners 4">
            <a:extLst>
              <a:ext uri="{FF2B5EF4-FFF2-40B4-BE49-F238E27FC236}">
                <a16:creationId xmlns:a16="http://schemas.microsoft.com/office/drawing/2014/main" id="{9AD7A962-294F-4765-BDE8-7EB1FAC3187A}"/>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6" name="Rectangle: Rounded Corners 5">
            <a:extLst>
              <a:ext uri="{FF2B5EF4-FFF2-40B4-BE49-F238E27FC236}">
                <a16:creationId xmlns:a16="http://schemas.microsoft.com/office/drawing/2014/main" id="{1E93CBEF-6C40-4087-8672-0A55D189BE83}"/>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Lower Costs</a:t>
            </a:r>
          </a:p>
        </p:txBody>
      </p:sp>
    </p:spTree>
    <p:extLst>
      <p:ext uri="{BB962C8B-B14F-4D97-AF65-F5344CB8AC3E}">
        <p14:creationId xmlns:p14="http://schemas.microsoft.com/office/powerpoint/2010/main" val="24101872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0341D-8B39-4B4B-83DB-B040915CEC5C}"/>
              </a:ext>
            </a:extLst>
          </p:cNvPr>
          <p:cNvSpPr>
            <a:spLocks noGrp="1"/>
          </p:cNvSpPr>
          <p:nvPr>
            <p:ph type="title"/>
          </p:nvPr>
        </p:nvSpPr>
        <p:spPr/>
        <p:txBody>
          <a:bodyPr>
            <a:normAutofit fontScale="90000"/>
          </a:bodyPr>
          <a:lstStyle/>
          <a:p>
            <a:r>
              <a:rPr lang="en-US" dirty="0"/>
              <a:t>Serverless Benefits</a:t>
            </a:r>
          </a:p>
        </p:txBody>
      </p:sp>
      <p:sp>
        <p:nvSpPr>
          <p:cNvPr id="3" name="Rectangle: Rounded Corners 2">
            <a:extLst>
              <a:ext uri="{FF2B5EF4-FFF2-40B4-BE49-F238E27FC236}">
                <a16:creationId xmlns:a16="http://schemas.microsoft.com/office/drawing/2014/main" id="{DF6F66D5-E742-4FFA-B1BD-4F5F5DBC8307}"/>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Simplified Code</a:t>
            </a:r>
          </a:p>
        </p:txBody>
      </p:sp>
      <p:sp>
        <p:nvSpPr>
          <p:cNvPr id="4" name="Rectangle: Rounded Corners 3">
            <a:extLst>
              <a:ext uri="{FF2B5EF4-FFF2-40B4-BE49-F238E27FC236}">
                <a16:creationId xmlns:a16="http://schemas.microsoft.com/office/drawing/2014/main" id="{CCB1FA08-29F6-4170-A763-825B8B87F130}"/>
              </a:ext>
            </a:extLst>
          </p:cNvPr>
          <p:cNvSpPr/>
          <p:nvPr/>
        </p:nvSpPr>
        <p:spPr>
          <a:xfrm>
            <a:off x="4527630"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Quicker Turnaround</a:t>
            </a:r>
          </a:p>
        </p:txBody>
      </p:sp>
      <p:sp>
        <p:nvSpPr>
          <p:cNvPr id="5" name="Rectangle: Rounded Corners 4">
            <a:extLst>
              <a:ext uri="{FF2B5EF4-FFF2-40B4-BE49-F238E27FC236}">
                <a16:creationId xmlns:a16="http://schemas.microsoft.com/office/drawing/2014/main" id="{3A65E862-99AF-457C-AF38-2A6F64577946}"/>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Quicker Turnaround</a:t>
            </a:r>
          </a:p>
        </p:txBody>
      </p:sp>
      <p:sp>
        <p:nvSpPr>
          <p:cNvPr id="6" name="Rectangle: Rounded Corners 5">
            <a:extLst>
              <a:ext uri="{FF2B5EF4-FFF2-40B4-BE49-F238E27FC236}">
                <a16:creationId xmlns:a16="http://schemas.microsoft.com/office/drawing/2014/main" id="{5FD3C09D-10BB-45D2-9AB8-16A799150C8A}"/>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7" name="Rectangle: Rounded Corners 6">
            <a:extLst>
              <a:ext uri="{FF2B5EF4-FFF2-40B4-BE49-F238E27FC236}">
                <a16:creationId xmlns:a16="http://schemas.microsoft.com/office/drawing/2014/main" id="{3841AFCE-BCEA-48AC-B525-C25366DDD702}"/>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8" name="Rectangle: Rounded Corners 7">
            <a:extLst>
              <a:ext uri="{FF2B5EF4-FFF2-40B4-BE49-F238E27FC236}">
                <a16:creationId xmlns:a16="http://schemas.microsoft.com/office/drawing/2014/main" id="{26F11253-2028-4CA4-954E-52CE5BABAE85}"/>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Lower Costs</a:t>
            </a:r>
          </a:p>
        </p:txBody>
      </p:sp>
    </p:spTree>
    <p:extLst>
      <p:ext uri="{BB962C8B-B14F-4D97-AF65-F5344CB8AC3E}">
        <p14:creationId xmlns:p14="http://schemas.microsoft.com/office/powerpoint/2010/main" val="266927826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15365 0.06504 " pathEditMode="relative" rAng="0" ptsTypes="AA">
                                      <p:cBhvr>
                                        <p:cTn id="6" dur="1000" fill="hold"/>
                                        <p:tgtEl>
                                          <p:spTgt spid="5"/>
                                        </p:tgtEl>
                                        <p:attrNameLst>
                                          <p:attrName>ppt_x</p:attrName>
                                          <p:attrName>ppt_y</p:attrName>
                                        </p:attrNameLst>
                                      </p:cBhvr>
                                      <p:rCtr x="-7682" y="3241"/>
                                    </p:animMotion>
                                  </p:childTnLst>
                                </p:cTn>
                              </p:par>
                              <p:par>
                                <p:cTn id="7" presetID="42" presetClass="path" presetSubtype="0" accel="50000" decel="50000" fill="hold" grpId="1" nodeType="withEffect">
                                  <p:stCondLst>
                                    <p:cond delay="0"/>
                                  </p:stCondLst>
                                  <p:childTnLst>
                                    <p:animMotion origin="layout" path="M 0 2.96296E-6 L -0.15365 0.06504 " pathEditMode="relative" rAng="0" ptsTypes="AA">
                                      <p:cBhvr>
                                        <p:cTn id="8" dur="1000" fill="hold"/>
                                        <p:tgtEl>
                                          <p:spTgt spid="4"/>
                                        </p:tgtEl>
                                        <p:attrNameLst>
                                          <p:attrName>ppt_x</p:attrName>
                                          <p:attrName>ppt_y</p:attrName>
                                        </p:attrNameLst>
                                      </p:cBhvr>
                                      <p:rCtr x="-7682" y="3241"/>
                                    </p:animMotion>
                                  </p:childTnLst>
                                </p:cTn>
                              </p:par>
                              <p:par>
                                <p:cTn id="9" presetID="10" presetClass="exit" presetSubtype="0" fill="hold" grpId="1" nodeType="withEffect">
                                  <p:stCondLst>
                                    <p:cond delay="25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2BC45-EDB6-4DD5-B918-B894568E8A55}"/>
              </a:ext>
            </a:extLst>
          </p:cNvPr>
          <p:cNvSpPr>
            <a:spLocks noGrp="1"/>
          </p:cNvSpPr>
          <p:nvPr>
            <p:ph type="title"/>
          </p:nvPr>
        </p:nvSpPr>
        <p:spPr/>
        <p:txBody>
          <a:bodyPr>
            <a:normAutofit fontScale="90000"/>
          </a:bodyPr>
          <a:lstStyle/>
          <a:p>
            <a:r>
              <a:rPr lang="en-US" dirty="0"/>
              <a:t>Serverless Benefits</a:t>
            </a:r>
          </a:p>
        </p:txBody>
      </p:sp>
      <p:sp>
        <p:nvSpPr>
          <p:cNvPr id="3" name="Rectangle: Rounded Corners 2">
            <a:extLst>
              <a:ext uri="{FF2B5EF4-FFF2-40B4-BE49-F238E27FC236}">
                <a16:creationId xmlns:a16="http://schemas.microsoft.com/office/drawing/2014/main" id="{FE2A4D1C-6F6D-446F-B46E-F48BE1C725D5}"/>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4" name="Rectangle: Rounded Corners 3">
            <a:extLst>
              <a:ext uri="{FF2B5EF4-FFF2-40B4-BE49-F238E27FC236}">
                <a16:creationId xmlns:a16="http://schemas.microsoft.com/office/drawing/2014/main" id="{31ACB10E-B07D-4AB2-8BB1-E3FB58972349}"/>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5" name="Rectangle: Rounded Corners 4">
            <a:extLst>
              <a:ext uri="{FF2B5EF4-FFF2-40B4-BE49-F238E27FC236}">
                <a16:creationId xmlns:a16="http://schemas.microsoft.com/office/drawing/2014/main" id="{459196AB-CB9B-4544-88AD-30E51327A9A7}"/>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Lower Costs</a:t>
            </a:r>
          </a:p>
        </p:txBody>
      </p:sp>
      <p:sp>
        <p:nvSpPr>
          <p:cNvPr id="6" name="Rectangle: Rounded Corners 5">
            <a:extLst>
              <a:ext uri="{FF2B5EF4-FFF2-40B4-BE49-F238E27FC236}">
                <a16:creationId xmlns:a16="http://schemas.microsoft.com/office/drawing/2014/main" id="{4F290ECE-9CAE-471F-8189-826B0629C094}"/>
              </a:ext>
            </a:extLst>
          </p:cNvPr>
          <p:cNvSpPr/>
          <p:nvPr/>
        </p:nvSpPr>
        <p:spPr>
          <a:xfrm>
            <a:off x="2654460" y="37776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Quicker </a:t>
            </a:r>
            <a:r>
              <a:rPr lang="en-US" sz="2800" dirty="0" err="1">
                <a:latin typeface="Kamerik205 8" panose="020B0803030600020004" pitchFamily="34" charset="0"/>
              </a:rPr>
              <a:t>TUrnaround</a:t>
            </a:r>
            <a:endParaRPr lang="en-US" sz="2800" dirty="0">
              <a:latin typeface="Kamerik205 8" panose="020B0803030600020004" pitchFamily="34" charset="0"/>
            </a:endParaRPr>
          </a:p>
        </p:txBody>
      </p:sp>
      <p:sp>
        <p:nvSpPr>
          <p:cNvPr id="7" name="Rectangle: Rounded Corners 6">
            <a:extLst>
              <a:ext uri="{FF2B5EF4-FFF2-40B4-BE49-F238E27FC236}">
                <a16:creationId xmlns:a16="http://schemas.microsoft.com/office/drawing/2014/main" id="{7E3D4A32-3FEB-4CA1-868A-A69078FA73DC}"/>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Simplified Code</a:t>
            </a:r>
          </a:p>
        </p:txBody>
      </p:sp>
    </p:spTree>
    <p:extLst>
      <p:ext uri="{BB962C8B-B14F-4D97-AF65-F5344CB8AC3E}">
        <p14:creationId xmlns:p14="http://schemas.microsoft.com/office/powerpoint/2010/main" val="23148106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38D9-A346-432D-BA48-11B79297A659}"/>
              </a:ext>
            </a:extLst>
          </p:cNvPr>
          <p:cNvSpPr>
            <a:spLocks noGrp="1"/>
          </p:cNvSpPr>
          <p:nvPr>
            <p:ph type="title"/>
          </p:nvPr>
        </p:nvSpPr>
        <p:spPr/>
        <p:txBody>
          <a:bodyPr>
            <a:normAutofit fontScale="90000"/>
          </a:bodyPr>
          <a:lstStyle/>
          <a:p>
            <a:r>
              <a:rPr lang="en-US" dirty="0"/>
              <a:t>Serverless Benefits</a:t>
            </a:r>
          </a:p>
        </p:txBody>
      </p:sp>
      <p:sp>
        <p:nvSpPr>
          <p:cNvPr id="3" name="Rectangle: Rounded Corners 2">
            <a:extLst>
              <a:ext uri="{FF2B5EF4-FFF2-40B4-BE49-F238E27FC236}">
                <a16:creationId xmlns:a16="http://schemas.microsoft.com/office/drawing/2014/main" id="{2001B523-F466-4857-8352-5C50D34C78B0}"/>
              </a:ext>
            </a:extLst>
          </p:cNvPr>
          <p:cNvSpPr/>
          <p:nvPr/>
        </p:nvSpPr>
        <p:spPr>
          <a:xfrm>
            <a:off x="7969169" y="187654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4" name="Rectangle: Rounded Corners 3">
            <a:extLst>
              <a:ext uri="{FF2B5EF4-FFF2-40B4-BE49-F238E27FC236}">
                <a16:creationId xmlns:a16="http://schemas.microsoft.com/office/drawing/2014/main" id="{6752B8EB-5C90-4FA6-9718-0DCEBEFAB16F}"/>
              </a:ext>
            </a:extLst>
          </p:cNvPr>
          <p:cNvSpPr/>
          <p:nvPr/>
        </p:nvSpPr>
        <p:spPr>
          <a:xfrm>
            <a:off x="4527630" y="1876545"/>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6CD2C4AE-C601-46F1-9390-B42ADA148327}"/>
              </a:ext>
            </a:extLst>
          </p:cNvPr>
          <p:cNvSpPr/>
          <p:nvPr/>
        </p:nvSpPr>
        <p:spPr>
          <a:xfrm>
            <a:off x="1086091" y="189969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6" name="Rectangle: Rounded Corners 5">
            <a:extLst>
              <a:ext uri="{FF2B5EF4-FFF2-40B4-BE49-F238E27FC236}">
                <a16:creationId xmlns:a16="http://schemas.microsoft.com/office/drawing/2014/main" id="{E05502B2-A3EF-4BF4-88FA-596007A09DCD}"/>
              </a:ext>
            </a:extLst>
          </p:cNvPr>
          <p:cNvSpPr/>
          <p:nvPr/>
        </p:nvSpPr>
        <p:spPr>
          <a:xfrm>
            <a:off x="2654460" y="37776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7" name="Rectangle: Rounded Corners 6">
            <a:extLst>
              <a:ext uri="{FF2B5EF4-FFF2-40B4-BE49-F238E27FC236}">
                <a16:creationId xmlns:a16="http://schemas.microsoft.com/office/drawing/2014/main" id="{CA9CA96A-6C33-4C1A-BF85-CC6AB6320B7B}"/>
              </a:ext>
            </a:extLst>
          </p:cNvPr>
          <p:cNvSpPr/>
          <p:nvPr/>
        </p:nvSpPr>
        <p:spPr>
          <a:xfrm>
            <a:off x="2654460" y="37776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Quicker Turnaround</a:t>
            </a:r>
          </a:p>
        </p:txBody>
      </p:sp>
      <p:sp>
        <p:nvSpPr>
          <p:cNvPr id="8" name="Rectangle: Rounded Corners 7">
            <a:extLst>
              <a:ext uri="{FF2B5EF4-FFF2-40B4-BE49-F238E27FC236}">
                <a16:creationId xmlns:a16="http://schemas.microsoft.com/office/drawing/2014/main" id="{DF24164C-0C27-4AA4-81E0-3907D48416BB}"/>
              </a:ext>
            </a:extLst>
          </p:cNvPr>
          <p:cNvSpPr/>
          <p:nvPr/>
        </p:nvSpPr>
        <p:spPr>
          <a:xfrm>
            <a:off x="4527628" y="33392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Simplified Code</a:t>
            </a:r>
          </a:p>
        </p:txBody>
      </p:sp>
      <p:sp>
        <p:nvSpPr>
          <p:cNvPr id="9" name="Rectangle: Rounded Corners 8">
            <a:extLst>
              <a:ext uri="{FF2B5EF4-FFF2-40B4-BE49-F238E27FC236}">
                <a16:creationId xmlns:a16="http://schemas.microsoft.com/office/drawing/2014/main" id="{824650D8-D609-4F1E-AE48-3121F31C52AD}"/>
              </a:ext>
            </a:extLst>
          </p:cNvPr>
          <p:cNvSpPr/>
          <p:nvPr/>
        </p:nvSpPr>
        <p:spPr>
          <a:xfrm>
            <a:off x="4527628" y="3339287"/>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Simplified Code</a:t>
            </a:r>
          </a:p>
        </p:txBody>
      </p:sp>
      <p:sp>
        <p:nvSpPr>
          <p:cNvPr id="10" name="Rectangle: Rounded Corners 9">
            <a:extLst>
              <a:ext uri="{FF2B5EF4-FFF2-40B4-BE49-F238E27FC236}">
                <a16:creationId xmlns:a16="http://schemas.microsoft.com/office/drawing/2014/main" id="{EFD5C9E0-89DB-4315-8CAD-8A1946EEC950}"/>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11" name="Rectangle: Rounded Corners 10">
            <a:extLst>
              <a:ext uri="{FF2B5EF4-FFF2-40B4-BE49-F238E27FC236}">
                <a16:creationId xmlns:a16="http://schemas.microsoft.com/office/drawing/2014/main" id="{5CF92468-1F0B-4C8B-A97D-A035B2B25CEB}"/>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12" name="Rectangle: Rounded Corners 11">
            <a:extLst>
              <a:ext uri="{FF2B5EF4-FFF2-40B4-BE49-F238E27FC236}">
                <a16:creationId xmlns:a16="http://schemas.microsoft.com/office/drawing/2014/main" id="{AEEE7C00-30D6-4444-A5A9-3FF435BD8E32}"/>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Lower Costs</a:t>
            </a:r>
          </a:p>
        </p:txBody>
      </p:sp>
    </p:spTree>
    <p:extLst>
      <p:ext uri="{BB962C8B-B14F-4D97-AF65-F5344CB8AC3E}">
        <p14:creationId xmlns:p14="http://schemas.microsoft.com/office/powerpoint/2010/main" val="323781577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15365 0.06342 " pathEditMode="relative" rAng="0" ptsTypes="AA">
                                      <p:cBhvr>
                                        <p:cTn id="6" dur="1000" fill="hold"/>
                                        <p:tgtEl>
                                          <p:spTgt spid="9"/>
                                        </p:tgtEl>
                                        <p:attrNameLst>
                                          <p:attrName>ppt_x</p:attrName>
                                          <p:attrName>ppt_y</p:attrName>
                                        </p:attrNameLst>
                                      </p:cBhvr>
                                      <p:rCtr x="7682" y="3171"/>
                                    </p:animMotion>
                                  </p:childTnLst>
                                </p:cTn>
                              </p:par>
                              <p:par>
                                <p:cTn id="7" presetID="42" presetClass="path" presetSubtype="0" accel="50000" decel="50000" fill="hold" grpId="1" nodeType="withEffect">
                                  <p:stCondLst>
                                    <p:cond delay="0"/>
                                  </p:stCondLst>
                                  <p:childTnLst>
                                    <p:animMotion origin="layout" path="M 0 2.96296E-6 L 0.15365 0.0618 " pathEditMode="relative" rAng="0" ptsTypes="AA">
                                      <p:cBhvr>
                                        <p:cTn id="8" dur="1000" fill="hold"/>
                                        <p:tgtEl>
                                          <p:spTgt spid="8"/>
                                        </p:tgtEl>
                                        <p:attrNameLst>
                                          <p:attrName>ppt_x</p:attrName>
                                          <p:attrName>ppt_y</p:attrName>
                                        </p:attrNameLst>
                                      </p:cBhvr>
                                      <p:rCtr x="7682" y="3079"/>
                                    </p:animMotion>
                                  </p:childTnLst>
                                </p:cTn>
                              </p:par>
                              <p:par>
                                <p:cTn id="9" presetID="10" presetClass="exit" presetSubtype="0" fill="hold" grpId="1" nodeType="withEffect">
                                  <p:stCondLst>
                                    <p:cond delay="250"/>
                                  </p:stCondLst>
                                  <p:childTnLst>
                                    <p:animEffect transition="out" filter="fade">
                                      <p:cBhvr>
                                        <p:cTn id="10" dur="500"/>
                                        <p:tgtEl>
                                          <p:spTgt spid="9"/>
                                        </p:tgtEl>
                                      </p:cBhvr>
                                    </p:animEffect>
                                    <p:set>
                                      <p:cBhvr>
                                        <p:cTn id="11" dur="1" fill="hold">
                                          <p:stCondLst>
                                            <p:cond delay="499"/>
                                          </p:stCondLst>
                                        </p:cTn>
                                        <p:tgtEl>
                                          <p:spTgt spid="9"/>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8" grpId="1" animBg="1"/>
      <p:bldP spid="9" grpId="0" animBg="1"/>
      <p:bldP spid="9" grpId="1" animBg="1"/>
      <p:bldP spid="10" grpId="0" animBg="1"/>
      <p:bldP spid="11" grpId="0" animBg="1"/>
      <p:bldP spid="1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2F38D-7442-4BD8-8E16-B0B8BDEA9618}"/>
              </a:ext>
            </a:extLst>
          </p:cNvPr>
          <p:cNvSpPr>
            <a:spLocks noGrp="1"/>
          </p:cNvSpPr>
          <p:nvPr>
            <p:ph type="title"/>
          </p:nvPr>
        </p:nvSpPr>
        <p:spPr/>
        <p:txBody>
          <a:bodyPr>
            <a:normAutofit fontScale="90000"/>
          </a:bodyPr>
          <a:lstStyle/>
          <a:p>
            <a:r>
              <a:rPr lang="en-US" dirty="0"/>
              <a:t>Serverless Benefits</a:t>
            </a:r>
          </a:p>
        </p:txBody>
      </p:sp>
      <p:sp>
        <p:nvSpPr>
          <p:cNvPr id="3" name="Rectangle: Rounded Corners 2">
            <a:extLst>
              <a:ext uri="{FF2B5EF4-FFF2-40B4-BE49-F238E27FC236}">
                <a16:creationId xmlns:a16="http://schemas.microsoft.com/office/drawing/2014/main" id="{B2C798FB-AE98-4B4F-B2A3-ADFEB823B9F1}"/>
              </a:ext>
            </a:extLst>
          </p:cNvPr>
          <p:cNvSpPr/>
          <p:nvPr/>
        </p:nvSpPr>
        <p:spPr>
          <a:xfrm>
            <a:off x="1086091" y="189969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4" name="Rectangle: Rounded Corners 3">
            <a:extLst>
              <a:ext uri="{FF2B5EF4-FFF2-40B4-BE49-F238E27FC236}">
                <a16:creationId xmlns:a16="http://schemas.microsoft.com/office/drawing/2014/main" id="{E7E7B23D-F33B-4E2D-8FC7-5542023B93AB}"/>
              </a:ext>
            </a:extLst>
          </p:cNvPr>
          <p:cNvSpPr/>
          <p:nvPr/>
        </p:nvSpPr>
        <p:spPr>
          <a:xfrm>
            <a:off x="4527630" y="1876545"/>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5" name="Rectangle: Rounded Corners 4">
            <a:extLst>
              <a:ext uri="{FF2B5EF4-FFF2-40B4-BE49-F238E27FC236}">
                <a16:creationId xmlns:a16="http://schemas.microsoft.com/office/drawing/2014/main" id="{852C63F1-A07B-4E3E-B61E-D423EE8D9B9A}"/>
              </a:ext>
            </a:extLst>
          </p:cNvPr>
          <p:cNvSpPr/>
          <p:nvPr/>
        </p:nvSpPr>
        <p:spPr>
          <a:xfrm>
            <a:off x="7969169" y="187654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Lower Costs</a:t>
            </a:r>
          </a:p>
        </p:txBody>
      </p:sp>
      <p:sp>
        <p:nvSpPr>
          <p:cNvPr id="6" name="Rectangle: Rounded Corners 5">
            <a:extLst>
              <a:ext uri="{FF2B5EF4-FFF2-40B4-BE49-F238E27FC236}">
                <a16:creationId xmlns:a16="http://schemas.microsoft.com/office/drawing/2014/main" id="{5F0C8EAE-28E8-4E1D-B8BB-D5A3F2FC9953}"/>
              </a:ext>
            </a:extLst>
          </p:cNvPr>
          <p:cNvSpPr/>
          <p:nvPr/>
        </p:nvSpPr>
        <p:spPr>
          <a:xfrm>
            <a:off x="2654460" y="37776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Quicker Turnaround</a:t>
            </a:r>
          </a:p>
        </p:txBody>
      </p:sp>
      <p:sp>
        <p:nvSpPr>
          <p:cNvPr id="7" name="Rectangle: Rounded Corners 6">
            <a:extLst>
              <a:ext uri="{FF2B5EF4-FFF2-40B4-BE49-F238E27FC236}">
                <a16:creationId xmlns:a16="http://schemas.microsoft.com/office/drawing/2014/main" id="{026643F2-0459-4F00-937C-798317E74789}"/>
              </a:ext>
            </a:extLst>
          </p:cNvPr>
          <p:cNvSpPr/>
          <p:nvPr/>
        </p:nvSpPr>
        <p:spPr>
          <a:xfrm>
            <a:off x="6400803" y="3769007"/>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Simplified Code</a:t>
            </a:r>
          </a:p>
        </p:txBody>
      </p:sp>
    </p:spTree>
    <p:extLst>
      <p:ext uri="{BB962C8B-B14F-4D97-AF65-F5344CB8AC3E}">
        <p14:creationId xmlns:p14="http://schemas.microsoft.com/office/powerpoint/2010/main" val="24847976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CDC7-4F83-4572-9466-4129AF198318}"/>
              </a:ext>
            </a:extLst>
          </p:cNvPr>
          <p:cNvSpPr>
            <a:spLocks noGrp="1"/>
          </p:cNvSpPr>
          <p:nvPr>
            <p:ph type="title"/>
          </p:nvPr>
        </p:nvSpPr>
        <p:spPr/>
        <p:txBody>
          <a:bodyPr>
            <a:normAutofit fontScale="90000"/>
          </a:bodyPr>
          <a:lstStyle/>
          <a:p>
            <a:r>
              <a:rPr lang="en-US" dirty="0"/>
              <a:t>Disadvantages of Serverless</a:t>
            </a:r>
          </a:p>
        </p:txBody>
      </p:sp>
      <p:sp>
        <p:nvSpPr>
          <p:cNvPr id="3" name="Rectangle: Rounded Corners 2">
            <a:extLst>
              <a:ext uri="{FF2B5EF4-FFF2-40B4-BE49-F238E27FC236}">
                <a16:creationId xmlns:a16="http://schemas.microsoft.com/office/drawing/2014/main" id="{3A3F4FB8-006D-496C-8758-314532CF132B}"/>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Tree>
    <p:extLst>
      <p:ext uri="{BB962C8B-B14F-4D97-AF65-F5344CB8AC3E}">
        <p14:creationId xmlns:p14="http://schemas.microsoft.com/office/powerpoint/2010/main" val="21367204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A927B-BC89-4327-A43B-009DA9B143EE}"/>
              </a:ext>
            </a:extLst>
          </p:cNvPr>
          <p:cNvSpPr>
            <a:spLocks noGrp="1"/>
          </p:cNvSpPr>
          <p:nvPr>
            <p:ph type="title"/>
          </p:nvPr>
        </p:nvSpPr>
        <p:spPr/>
        <p:txBody>
          <a:bodyPr>
            <a:normAutofit fontScale="90000"/>
          </a:bodyPr>
          <a:lstStyle/>
          <a:p>
            <a:r>
              <a:rPr lang="en-US" dirty="0"/>
              <a:t>Disadvantages of Serverless</a:t>
            </a:r>
          </a:p>
        </p:txBody>
      </p:sp>
      <p:sp>
        <p:nvSpPr>
          <p:cNvPr id="3" name="Rectangle: Rounded Corners 2">
            <a:extLst>
              <a:ext uri="{FF2B5EF4-FFF2-40B4-BE49-F238E27FC236}">
                <a16:creationId xmlns:a16="http://schemas.microsoft.com/office/drawing/2014/main" id="{9BBC4E6E-7545-4896-89AA-56CFA6E5DA68}"/>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4" name="Rectangle: Rounded Corners 3">
            <a:extLst>
              <a:ext uri="{FF2B5EF4-FFF2-40B4-BE49-F238E27FC236}">
                <a16:creationId xmlns:a16="http://schemas.microsoft.com/office/drawing/2014/main" id="{1D4C4DE4-9C84-4D94-B196-8CBFF0B7DD74}"/>
              </a:ext>
            </a:extLst>
          </p:cNvPr>
          <p:cNvSpPr/>
          <p:nvPr/>
        </p:nvSpPr>
        <p:spPr>
          <a:xfrm>
            <a:off x="4527630"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5" name="Rectangle: Rounded Corners 4">
            <a:extLst>
              <a:ext uri="{FF2B5EF4-FFF2-40B4-BE49-F238E27FC236}">
                <a16:creationId xmlns:a16="http://schemas.microsoft.com/office/drawing/2014/main" id="{8AA98118-7C98-4C7D-8DA0-86899F0293ED}"/>
              </a:ext>
            </a:extLst>
          </p:cNvPr>
          <p:cNvSpPr/>
          <p:nvPr/>
        </p:nvSpPr>
        <p:spPr>
          <a:xfrm>
            <a:off x="4527629" y="334506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Tree>
    <p:extLst>
      <p:ext uri="{BB962C8B-B14F-4D97-AF65-F5344CB8AC3E}">
        <p14:creationId xmlns:p14="http://schemas.microsoft.com/office/powerpoint/2010/main" val="63715072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28073 -0.20833 " pathEditMode="relative" rAng="0" ptsTypes="AA">
                                      <p:cBhvr>
                                        <p:cTn id="6" dur="1000" fill="hold"/>
                                        <p:tgtEl>
                                          <p:spTgt spid="5"/>
                                        </p:tgtEl>
                                        <p:attrNameLst>
                                          <p:attrName>ppt_x</p:attrName>
                                          <p:attrName>ppt_y</p:attrName>
                                        </p:attrNameLst>
                                      </p:cBhvr>
                                      <p:rCtr x="-14036" y="-10417"/>
                                    </p:animMotion>
                                  </p:childTnLst>
                                </p:cTn>
                              </p:par>
                              <p:par>
                                <p:cTn id="7" presetID="42" presetClass="path" presetSubtype="0" accel="50000" decel="50000" fill="hold" grpId="1" nodeType="withEffect">
                                  <p:stCondLst>
                                    <p:cond delay="0"/>
                                  </p:stCondLst>
                                  <p:childTnLst>
                                    <p:animMotion origin="layout" path="M 0 2.96296E-6 L -0.28164 -0.20672 " pathEditMode="relative" rAng="0" ptsTypes="AA">
                                      <p:cBhvr>
                                        <p:cTn id="8" dur="1000" fill="hold"/>
                                        <p:tgtEl>
                                          <p:spTgt spid="4"/>
                                        </p:tgtEl>
                                        <p:attrNameLst>
                                          <p:attrName>ppt_x</p:attrName>
                                          <p:attrName>ppt_y</p:attrName>
                                        </p:attrNameLst>
                                      </p:cBhvr>
                                      <p:rCtr x="-14089" y="-10347"/>
                                    </p:animMotion>
                                  </p:childTnLst>
                                </p:cTn>
                              </p:par>
                              <p:par>
                                <p:cTn id="9" presetID="10" presetClass="exit" presetSubtype="0" fill="hold" grpId="1" nodeType="withEffect">
                                  <p:stCondLst>
                                    <p:cond delay="25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AAB8809-C1A0-454A-B7EE-9391FAD7FDBE}"/>
              </a:ext>
            </a:extLst>
          </p:cNvPr>
          <p:cNvGrpSpPr/>
          <p:nvPr/>
        </p:nvGrpSpPr>
        <p:grpSpPr>
          <a:xfrm>
            <a:off x="587478" y="3512008"/>
            <a:ext cx="11142405" cy="2492309"/>
            <a:chOff x="587478" y="3512008"/>
            <a:chExt cx="11142405" cy="2492309"/>
          </a:xfrm>
        </p:grpSpPr>
        <p:sp>
          <p:nvSpPr>
            <p:cNvPr id="4" name="TextBox 3">
              <a:extLst>
                <a:ext uri="{FF2B5EF4-FFF2-40B4-BE49-F238E27FC236}">
                  <a16:creationId xmlns:a16="http://schemas.microsoft.com/office/drawing/2014/main" id="{1782C395-53A3-4B82-8CA0-FED9079E2ECB}"/>
                </a:ext>
              </a:extLst>
            </p:cNvPr>
            <p:cNvSpPr txBox="1"/>
            <p:nvPr/>
          </p:nvSpPr>
          <p:spPr>
            <a:xfrm>
              <a:off x="587478" y="3512008"/>
              <a:ext cx="5508522" cy="1015663"/>
            </a:xfrm>
            <a:prstGeom prst="rect">
              <a:avLst/>
            </a:prstGeom>
            <a:noFill/>
          </p:spPr>
          <p:txBody>
            <a:bodyPr wrap="square">
              <a:spAutoFit/>
            </a:bodyPr>
            <a:lstStyle/>
            <a:p>
              <a:r>
                <a:rPr lang="en-US" sz="6000" dirty="0">
                  <a:solidFill>
                    <a:srgbClr val="FF0000"/>
                  </a:solidFill>
                  <a:latin typeface="Kamerik205 8" panose="020B0803030600020004" pitchFamily="34" charset="0"/>
                </a:rPr>
                <a:t>Microservice</a:t>
              </a:r>
              <a:endParaRPr lang="en-US" sz="6000" dirty="0">
                <a:solidFill>
                  <a:srgbClr val="FF0000"/>
                </a:solidFill>
              </a:endParaRPr>
            </a:p>
          </p:txBody>
        </p:sp>
        <p:sp>
          <p:nvSpPr>
            <p:cNvPr id="6" name="TextBox 5">
              <a:extLst>
                <a:ext uri="{FF2B5EF4-FFF2-40B4-BE49-F238E27FC236}">
                  <a16:creationId xmlns:a16="http://schemas.microsoft.com/office/drawing/2014/main" id="{125FA59E-BA3A-4F90-9618-BFE095AB5845}"/>
                </a:ext>
              </a:extLst>
            </p:cNvPr>
            <p:cNvSpPr txBox="1"/>
            <p:nvPr/>
          </p:nvSpPr>
          <p:spPr>
            <a:xfrm>
              <a:off x="8551607" y="3512008"/>
              <a:ext cx="2175387" cy="1015663"/>
            </a:xfrm>
            <a:prstGeom prst="rect">
              <a:avLst/>
            </a:prstGeom>
            <a:noFill/>
          </p:spPr>
          <p:txBody>
            <a:bodyPr wrap="square">
              <a:spAutoFit/>
            </a:bodyPr>
            <a:lstStyle/>
            <a:p>
              <a:r>
                <a:rPr lang="en-US" sz="6000" dirty="0">
                  <a:solidFill>
                    <a:srgbClr val="FF0000"/>
                  </a:solidFill>
                  <a:latin typeface="Kamerik205 8" panose="020B0803030600020004" pitchFamily="34" charset="0"/>
                </a:rPr>
                <a:t>REST</a:t>
              </a:r>
              <a:endParaRPr lang="en-US" sz="6000" dirty="0">
                <a:solidFill>
                  <a:srgbClr val="FF0000"/>
                </a:solidFill>
              </a:endParaRPr>
            </a:p>
          </p:txBody>
        </p:sp>
        <p:sp>
          <p:nvSpPr>
            <p:cNvPr id="7" name="TextBox 6">
              <a:extLst>
                <a:ext uri="{FF2B5EF4-FFF2-40B4-BE49-F238E27FC236}">
                  <a16:creationId xmlns:a16="http://schemas.microsoft.com/office/drawing/2014/main" id="{9D163FAE-5952-43A1-A7AE-7D8218541F93}"/>
                </a:ext>
              </a:extLst>
            </p:cNvPr>
            <p:cNvSpPr txBox="1"/>
            <p:nvPr/>
          </p:nvSpPr>
          <p:spPr>
            <a:xfrm>
              <a:off x="7254977" y="4988654"/>
              <a:ext cx="4474906" cy="1015663"/>
            </a:xfrm>
            <a:prstGeom prst="rect">
              <a:avLst/>
            </a:prstGeom>
            <a:noFill/>
          </p:spPr>
          <p:txBody>
            <a:bodyPr wrap="square">
              <a:spAutoFit/>
            </a:bodyPr>
            <a:lstStyle/>
            <a:p>
              <a:r>
                <a:rPr lang="en-US" sz="6000" dirty="0">
                  <a:solidFill>
                    <a:srgbClr val="FF0000"/>
                  </a:solidFill>
                  <a:latin typeface="Kamerik205 8" panose="020B0803030600020004" pitchFamily="34" charset="0"/>
                </a:rPr>
                <a:t>Serverless</a:t>
              </a:r>
              <a:endParaRPr lang="en-US" sz="6000" dirty="0">
                <a:solidFill>
                  <a:srgbClr val="FF0000"/>
                </a:solidFill>
              </a:endParaRPr>
            </a:p>
          </p:txBody>
        </p:sp>
        <p:sp>
          <p:nvSpPr>
            <p:cNvPr id="13" name="TextBox 12">
              <a:extLst>
                <a:ext uri="{FF2B5EF4-FFF2-40B4-BE49-F238E27FC236}">
                  <a16:creationId xmlns:a16="http://schemas.microsoft.com/office/drawing/2014/main" id="{75D57089-0FFC-4222-AA11-18A12F001128}"/>
                </a:ext>
              </a:extLst>
            </p:cNvPr>
            <p:cNvSpPr txBox="1"/>
            <p:nvPr/>
          </p:nvSpPr>
          <p:spPr>
            <a:xfrm>
              <a:off x="2382465" y="4988653"/>
              <a:ext cx="1918548" cy="1015663"/>
            </a:xfrm>
            <a:prstGeom prst="rect">
              <a:avLst/>
            </a:prstGeom>
            <a:noFill/>
          </p:spPr>
          <p:txBody>
            <a:bodyPr wrap="square">
              <a:spAutoFit/>
            </a:bodyPr>
            <a:lstStyle/>
            <a:p>
              <a:r>
                <a:rPr lang="en-US" sz="6000" dirty="0">
                  <a:solidFill>
                    <a:srgbClr val="FF0000"/>
                  </a:solidFill>
                  <a:latin typeface="Kamerik205 8" panose="020B0803030600020004" pitchFamily="34" charset="0"/>
                </a:rPr>
                <a:t>APIs</a:t>
              </a:r>
              <a:endParaRPr lang="en-US" sz="6000" dirty="0">
                <a:solidFill>
                  <a:srgbClr val="FF0000"/>
                </a:solidFill>
              </a:endParaRPr>
            </a:p>
          </p:txBody>
        </p:sp>
      </p:grpSp>
      <p:grpSp>
        <p:nvGrpSpPr>
          <p:cNvPr id="3" name="Group 2">
            <a:extLst>
              <a:ext uri="{FF2B5EF4-FFF2-40B4-BE49-F238E27FC236}">
                <a16:creationId xmlns:a16="http://schemas.microsoft.com/office/drawing/2014/main" id="{49086121-EAAA-462E-B2C0-34AADA9C6D6D}"/>
              </a:ext>
            </a:extLst>
          </p:cNvPr>
          <p:cNvGrpSpPr/>
          <p:nvPr/>
        </p:nvGrpSpPr>
        <p:grpSpPr>
          <a:xfrm>
            <a:off x="587478" y="1642776"/>
            <a:ext cx="11142405" cy="3738464"/>
            <a:chOff x="587478" y="2265852"/>
            <a:chExt cx="11142405" cy="3738464"/>
          </a:xfrm>
        </p:grpSpPr>
        <p:sp>
          <p:nvSpPr>
            <p:cNvPr id="9" name="TextBox 8">
              <a:extLst>
                <a:ext uri="{FF2B5EF4-FFF2-40B4-BE49-F238E27FC236}">
                  <a16:creationId xmlns:a16="http://schemas.microsoft.com/office/drawing/2014/main" id="{6BAEC259-6F7B-49B3-B02E-4796E49A49ED}"/>
                </a:ext>
              </a:extLst>
            </p:cNvPr>
            <p:cNvSpPr txBox="1"/>
            <p:nvPr/>
          </p:nvSpPr>
          <p:spPr>
            <a:xfrm>
              <a:off x="587478" y="2265852"/>
              <a:ext cx="5508522"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Microservice</a:t>
              </a:r>
              <a:endParaRPr lang="en-US" sz="6000" dirty="0">
                <a:solidFill>
                  <a:srgbClr val="009CE9"/>
                </a:solidFill>
              </a:endParaRPr>
            </a:p>
          </p:txBody>
        </p:sp>
        <p:sp>
          <p:nvSpPr>
            <p:cNvPr id="10" name="TextBox 9">
              <a:extLst>
                <a:ext uri="{FF2B5EF4-FFF2-40B4-BE49-F238E27FC236}">
                  <a16:creationId xmlns:a16="http://schemas.microsoft.com/office/drawing/2014/main" id="{F897EEDE-7FE1-441B-8BD4-2AF92FCF2FF5}"/>
                </a:ext>
              </a:extLst>
            </p:cNvPr>
            <p:cNvSpPr txBox="1"/>
            <p:nvPr/>
          </p:nvSpPr>
          <p:spPr>
            <a:xfrm>
              <a:off x="8551607" y="2265852"/>
              <a:ext cx="2175387"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REST</a:t>
              </a:r>
              <a:endParaRPr lang="en-US" sz="6000" dirty="0">
                <a:solidFill>
                  <a:srgbClr val="009CE9"/>
                </a:solidFill>
              </a:endParaRPr>
            </a:p>
          </p:txBody>
        </p:sp>
        <p:sp>
          <p:nvSpPr>
            <p:cNvPr id="11" name="TextBox 10">
              <a:extLst>
                <a:ext uri="{FF2B5EF4-FFF2-40B4-BE49-F238E27FC236}">
                  <a16:creationId xmlns:a16="http://schemas.microsoft.com/office/drawing/2014/main" id="{2A7A9696-4928-4D1D-8688-12C8D8C6B25E}"/>
                </a:ext>
              </a:extLst>
            </p:cNvPr>
            <p:cNvSpPr txBox="1"/>
            <p:nvPr/>
          </p:nvSpPr>
          <p:spPr>
            <a:xfrm>
              <a:off x="7254977" y="3742498"/>
              <a:ext cx="4474906"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Serverless</a:t>
              </a:r>
              <a:endParaRPr lang="en-US" sz="6000" dirty="0">
                <a:solidFill>
                  <a:srgbClr val="009CE9"/>
                </a:solidFill>
              </a:endParaRPr>
            </a:p>
          </p:txBody>
        </p:sp>
        <p:sp>
          <p:nvSpPr>
            <p:cNvPr id="12" name="TextBox 11">
              <a:extLst>
                <a:ext uri="{FF2B5EF4-FFF2-40B4-BE49-F238E27FC236}">
                  <a16:creationId xmlns:a16="http://schemas.microsoft.com/office/drawing/2014/main" id="{9B0489B0-9728-4E4E-8A9B-466911B4DFA6}"/>
                </a:ext>
              </a:extLst>
            </p:cNvPr>
            <p:cNvSpPr txBox="1"/>
            <p:nvPr/>
          </p:nvSpPr>
          <p:spPr>
            <a:xfrm>
              <a:off x="2382465" y="3742497"/>
              <a:ext cx="1918548"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APIs</a:t>
              </a:r>
              <a:endParaRPr lang="en-US" sz="6000" dirty="0">
                <a:solidFill>
                  <a:srgbClr val="009CE9"/>
                </a:solidFill>
              </a:endParaRPr>
            </a:p>
          </p:txBody>
        </p:sp>
        <p:sp>
          <p:nvSpPr>
            <p:cNvPr id="14" name="TextBox 13">
              <a:extLst>
                <a:ext uri="{FF2B5EF4-FFF2-40B4-BE49-F238E27FC236}">
                  <a16:creationId xmlns:a16="http://schemas.microsoft.com/office/drawing/2014/main" id="{2FAC52B0-BC43-4061-A1E2-4F681D4E157F}"/>
                </a:ext>
              </a:extLst>
            </p:cNvPr>
            <p:cNvSpPr txBox="1"/>
            <p:nvPr/>
          </p:nvSpPr>
          <p:spPr>
            <a:xfrm>
              <a:off x="2710323" y="4988653"/>
              <a:ext cx="6771354"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Azure Functions</a:t>
              </a:r>
              <a:endParaRPr lang="en-US" sz="6000" dirty="0">
                <a:solidFill>
                  <a:srgbClr val="009CE9"/>
                </a:solidFill>
              </a:endParaRPr>
            </a:p>
          </p:txBody>
        </p:sp>
      </p:grpSp>
    </p:spTree>
    <p:extLst>
      <p:ext uri="{BB962C8B-B14F-4D97-AF65-F5344CB8AC3E}">
        <p14:creationId xmlns:p14="http://schemas.microsoft.com/office/powerpoint/2010/main" val="90511011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75E-6 2.22045E-16 L 0.00039 -0.27153 " pathEditMode="relative" rAng="0" ptsTypes="AA">
                                      <p:cBhvr>
                                        <p:cTn id="6" dur="1000" fill="hold"/>
                                        <p:tgtEl>
                                          <p:spTgt spid="2"/>
                                        </p:tgtEl>
                                        <p:attrNameLst>
                                          <p:attrName>ppt_x</p:attrName>
                                          <p:attrName>ppt_y</p:attrName>
                                        </p:attrNameLst>
                                      </p:cBhvr>
                                      <p:rCtr x="13" y="-13588"/>
                                    </p:animMotion>
                                  </p:childTnLst>
                                </p:cTn>
                              </p:par>
                              <p:par>
                                <p:cTn id="7" presetID="9" presetClass="exit" presetSubtype="0" fill="hold" nodeType="withEffect">
                                  <p:stCondLst>
                                    <p:cond delay="500"/>
                                  </p:stCondLst>
                                  <p:childTnLst>
                                    <p:animEffect transition="out" filter="dissolv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par>
                                <p:cTn id="10" presetID="9" presetClass="entr" presetSubtype="0" fill="hold" nodeType="withEffect">
                                  <p:stCondLst>
                                    <p:cond delay="50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4C7E0-A3E8-4B25-A3D8-E9F99B3D10C2}"/>
              </a:ext>
            </a:extLst>
          </p:cNvPr>
          <p:cNvSpPr>
            <a:spLocks noGrp="1"/>
          </p:cNvSpPr>
          <p:nvPr>
            <p:ph type="title"/>
          </p:nvPr>
        </p:nvSpPr>
        <p:spPr/>
        <p:txBody>
          <a:bodyPr>
            <a:normAutofit fontScale="90000"/>
          </a:bodyPr>
          <a:lstStyle/>
          <a:p>
            <a:r>
              <a:rPr lang="en-US" dirty="0"/>
              <a:t>Disadvantages of Serverless</a:t>
            </a:r>
          </a:p>
        </p:txBody>
      </p:sp>
      <p:sp>
        <p:nvSpPr>
          <p:cNvPr id="3" name="Rectangle: Rounded Corners 2">
            <a:extLst>
              <a:ext uri="{FF2B5EF4-FFF2-40B4-BE49-F238E27FC236}">
                <a16:creationId xmlns:a16="http://schemas.microsoft.com/office/drawing/2014/main" id="{2E88DEB6-BA31-475D-84DE-C2FA3A1CAB86}"/>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4" name="Rectangle: Rounded Corners 3">
            <a:extLst>
              <a:ext uri="{FF2B5EF4-FFF2-40B4-BE49-F238E27FC236}">
                <a16:creationId xmlns:a16="http://schemas.microsoft.com/office/drawing/2014/main" id="{EDBF20B0-A904-4140-AE94-D890734C5D68}"/>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Tree>
    <p:extLst>
      <p:ext uri="{BB962C8B-B14F-4D97-AF65-F5344CB8AC3E}">
        <p14:creationId xmlns:p14="http://schemas.microsoft.com/office/powerpoint/2010/main" val="36943412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FF842-ED8D-4CB7-AE7F-4EBCCE8222FD}"/>
              </a:ext>
            </a:extLst>
          </p:cNvPr>
          <p:cNvSpPr>
            <a:spLocks noGrp="1"/>
          </p:cNvSpPr>
          <p:nvPr>
            <p:ph type="title"/>
          </p:nvPr>
        </p:nvSpPr>
        <p:spPr/>
        <p:txBody>
          <a:bodyPr>
            <a:normAutofit fontScale="90000"/>
          </a:bodyPr>
          <a:lstStyle/>
          <a:p>
            <a:r>
              <a:rPr lang="en-US" dirty="0"/>
              <a:t>Disadvantages of </a:t>
            </a:r>
            <a:r>
              <a:rPr lang="en-US" dirty="0" err="1"/>
              <a:t>Severless</a:t>
            </a:r>
            <a:endParaRPr lang="en-US" dirty="0"/>
          </a:p>
        </p:txBody>
      </p:sp>
      <p:sp>
        <p:nvSpPr>
          <p:cNvPr id="3" name="Rectangle: Rounded Corners 2">
            <a:extLst>
              <a:ext uri="{FF2B5EF4-FFF2-40B4-BE49-F238E27FC236}">
                <a16:creationId xmlns:a16="http://schemas.microsoft.com/office/drawing/2014/main" id="{F6371D2F-C294-438D-9D44-CFBE01FB9BE4}"/>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
        <p:nvSpPr>
          <p:cNvPr id="4" name="Rectangle: Rounded Corners 3">
            <a:extLst>
              <a:ext uri="{FF2B5EF4-FFF2-40B4-BE49-F238E27FC236}">
                <a16:creationId xmlns:a16="http://schemas.microsoft.com/office/drawing/2014/main" id="{D8917A7F-AD57-4309-B47A-78B520F40155}"/>
              </a:ext>
            </a:extLst>
          </p:cNvPr>
          <p:cNvSpPr/>
          <p:nvPr/>
        </p:nvSpPr>
        <p:spPr>
          <a:xfrm>
            <a:off x="4527630"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5" name="Rectangle: Rounded Corners 4">
            <a:extLst>
              <a:ext uri="{FF2B5EF4-FFF2-40B4-BE49-F238E27FC236}">
                <a16:creationId xmlns:a16="http://schemas.microsoft.com/office/drawing/2014/main" id="{9F35AAF6-22DB-4BB7-9F39-CB17F8323EAF}"/>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6" name="Rectangle: Rounded Corners 5">
            <a:extLst>
              <a:ext uri="{FF2B5EF4-FFF2-40B4-BE49-F238E27FC236}">
                <a16:creationId xmlns:a16="http://schemas.microsoft.com/office/drawing/2014/main" id="{9949FCBB-7BDC-4621-926B-F90486F85626}"/>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Tree>
    <p:extLst>
      <p:ext uri="{BB962C8B-B14F-4D97-AF65-F5344CB8AC3E}">
        <p14:creationId xmlns:p14="http://schemas.microsoft.com/office/powerpoint/2010/main" val="164562694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 -0.21389 " pathEditMode="relative" rAng="0" ptsTypes="AA">
                                      <p:cBhvr>
                                        <p:cTn id="6" dur="1000" fill="hold"/>
                                        <p:tgtEl>
                                          <p:spTgt spid="5"/>
                                        </p:tgtEl>
                                        <p:attrNameLst>
                                          <p:attrName>ppt_x</p:attrName>
                                          <p:attrName>ppt_y</p:attrName>
                                        </p:attrNameLst>
                                      </p:cBhvr>
                                      <p:rCtr x="0" y="-10694"/>
                                    </p:animMotion>
                                  </p:childTnLst>
                                </p:cTn>
                              </p:par>
                              <p:par>
                                <p:cTn id="7" presetID="42" presetClass="path" presetSubtype="0" accel="50000" decel="50000" fill="hold" grpId="1" nodeType="withEffect">
                                  <p:stCondLst>
                                    <p:cond delay="0"/>
                                  </p:stCondLst>
                                  <p:childTnLst>
                                    <p:animMotion origin="layout" path="M 0 2.96296E-6 L 0 -0.21158 " pathEditMode="relative" rAng="0" ptsTypes="AA">
                                      <p:cBhvr>
                                        <p:cTn id="8" dur="1000" fill="hold"/>
                                        <p:tgtEl>
                                          <p:spTgt spid="4"/>
                                        </p:tgtEl>
                                        <p:attrNameLst>
                                          <p:attrName>ppt_x</p:attrName>
                                          <p:attrName>ppt_y</p:attrName>
                                        </p:attrNameLst>
                                      </p:cBhvr>
                                      <p:rCtr x="0" y="-10579"/>
                                    </p:animMotion>
                                  </p:childTnLst>
                                </p:cTn>
                              </p:par>
                              <p:par>
                                <p:cTn id="9" presetID="10" presetClass="exit" presetSubtype="0" fill="hold" grpId="1" nodeType="withEffect">
                                  <p:stCondLst>
                                    <p:cond delay="25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75815-9540-4253-B88D-D6E3E9019286}"/>
              </a:ext>
            </a:extLst>
          </p:cNvPr>
          <p:cNvSpPr>
            <a:spLocks noGrp="1"/>
          </p:cNvSpPr>
          <p:nvPr>
            <p:ph type="title"/>
          </p:nvPr>
        </p:nvSpPr>
        <p:spPr/>
        <p:txBody>
          <a:bodyPr>
            <a:normAutofit fontScale="90000"/>
          </a:bodyPr>
          <a:lstStyle/>
          <a:p>
            <a:r>
              <a:rPr lang="en-US" dirty="0"/>
              <a:t>Disadvantages of Serverless</a:t>
            </a:r>
          </a:p>
        </p:txBody>
      </p:sp>
      <p:sp>
        <p:nvSpPr>
          <p:cNvPr id="3" name="Rectangle: Rounded Corners 2">
            <a:extLst>
              <a:ext uri="{FF2B5EF4-FFF2-40B4-BE49-F238E27FC236}">
                <a16:creationId xmlns:a16="http://schemas.microsoft.com/office/drawing/2014/main" id="{C08A7BDC-8C08-4BC5-B3F6-489C0D3BB953}"/>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Short –Running Processes</a:t>
            </a:r>
          </a:p>
        </p:txBody>
      </p:sp>
      <p:sp>
        <p:nvSpPr>
          <p:cNvPr id="4" name="Rectangle: Rounded Corners 3">
            <a:extLst>
              <a:ext uri="{FF2B5EF4-FFF2-40B4-BE49-F238E27FC236}">
                <a16:creationId xmlns:a16="http://schemas.microsoft.com/office/drawing/2014/main" id="{77EB7DA8-447D-4191-AA35-61ACCA17E1EE}"/>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5" name="Rectangle: Rounded Corners 4">
            <a:extLst>
              <a:ext uri="{FF2B5EF4-FFF2-40B4-BE49-F238E27FC236}">
                <a16:creationId xmlns:a16="http://schemas.microsoft.com/office/drawing/2014/main" id="{E329EE1A-8614-4672-B64F-81E3C270727E}"/>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Tree>
    <p:extLst>
      <p:ext uri="{BB962C8B-B14F-4D97-AF65-F5344CB8AC3E}">
        <p14:creationId xmlns:p14="http://schemas.microsoft.com/office/powerpoint/2010/main" val="18390082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028E6-975C-469B-8B5A-E28D2B000644}"/>
              </a:ext>
            </a:extLst>
          </p:cNvPr>
          <p:cNvSpPr>
            <a:spLocks noGrp="1"/>
          </p:cNvSpPr>
          <p:nvPr>
            <p:ph type="title"/>
          </p:nvPr>
        </p:nvSpPr>
        <p:spPr/>
        <p:txBody>
          <a:bodyPr>
            <a:normAutofit fontScale="90000"/>
          </a:bodyPr>
          <a:lstStyle/>
          <a:p>
            <a:r>
              <a:rPr lang="en-US" dirty="0"/>
              <a:t>Disadvantages of Serverless</a:t>
            </a:r>
          </a:p>
        </p:txBody>
      </p:sp>
      <p:sp>
        <p:nvSpPr>
          <p:cNvPr id="3" name="Rectangle: Rounded Corners 2">
            <a:extLst>
              <a:ext uri="{FF2B5EF4-FFF2-40B4-BE49-F238E27FC236}">
                <a16:creationId xmlns:a16="http://schemas.microsoft.com/office/drawing/2014/main" id="{4FB70450-D148-40E4-87D3-3BA6931EC934}"/>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4" name="Rectangle: Rounded Corners 3">
            <a:extLst>
              <a:ext uri="{FF2B5EF4-FFF2-40B4-BE49-F238E27FC236}">
                <a16:creationId xmlns:a16="http://schemas.microsoft.com/office/drawing/2014/main" id="{3718C74A-748E-435A-8ACB-7D7DD8AD88E9}"/>
              </a:ext>
            </a:extLst>
          </p:cNvPr>
          <p:cNvSpPr/>
          <p:nvPr/>
        </p:nvSpPr>
        <p:spPr>
          <a:xfrm>
            <a:off x="4527629" y="33353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
        <p:nvSpPr>
          <p:cNvPr id="5" name="Rectangle: Rounded Corners 4">
            <a:extLst>
              <a:ext uri="{FF2B5EF4-FFF2-40B4-BE49-F238E27FC236}">
                <a16:creationId xmlns:a16="http://schemas.microsoft.com/office/drawing/2014/main" id="{44F88387-7A68-4EF4-9580-7208380BB604}"/>
              </a:ext>
            </a:extLst>
          </p:cNvPr>
          <p:cNvSpPr/>
          <p:nvPr/>
        </p:nvSpPr>
        <p:spPr>
          <a:xfrm>
            <a:off x="4527629" y="3343233"/>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
        <p:nvSpPr>
          <p:cNvPr id="6" name="Rectangle: Rounded Corners 5">
            <a:extLst>
              <a:ext uri="{FF2B5EF4-FFF2-40B4-BE49-F238E27FC236}">
                <a16:creationId xmlns:a16="http://schemas.microsoft.com/office/drawing/2014/main" id="{6A884EA9-36B9-46FE-B659-57F48D03424A}"/>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7" name="Rectangle: Rounded Corners 6">
            <a:extLst>
              <a:ext uri="{FF2B5EF4-FFF2-40B4-BE49-F238E27FC236}">
                <a16:creationId xmlns:a16="http://schemas.microsoft.com/office/drawing/2014/main" id="{2561E525-969F-4DE2-A55A-46F8C0356E27}"/>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Tree>
    <p:extLst>
      <p:ext uri="{BB962C8B-B14F-4D97-AF65-F5344CB8AC3E}">
        <p14:creationId xmlns:p14="http://schemas.microsoft.com/office/powerpoint/2010/main" val="319878806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1.48148E-6 L 0.28138 -0.21157 " pathEditMode="relative" rAng="0" ptsTypes="AA">
                                      <p:cBhvr>
                                        <p:cTn id="6" dur="1000" fill="hold"/>
                                        <p:tgtEl>
                                          <p:spTgt spid="5"/>
                                        </p:tgtEl>
                                        <p:attrNameLst>
                                          <p:attrName>ppt_x</p:attrName>
                                          <p:attrName>ppt_y</p:attrName>
                                        </p:attrNameLst>
                                      </p:cBhvr>
                                      <p:rCtr x="14063" y="-10579"/>
                                    </p:animMotion>
                                  </p:childTnLst>
                                </p:cTn>
                              </p:par>
                              <p:par>
                                <p:cTn id="7" presetID="42" presetClass="path" presetSubtype="0" accel="50000" decel="50000" fill="hold" grpId="1" nodeType="withEffect">
                                  <p:stCondLst>
                                    <p:cond delay="0"/>
                                  </p:stCondLst>
                                  <p:childTnLst>
                                    <p:animMotion origin="layout" path="M 0 -4.07407E-6 L 0.2832 -0.21342 " pathEditMode="relative" rAng="0" ptsTypes="AA">
                                      <p:cBhvr>
                                        <p:cTn id="8" dur="1000" fill="hold"/>
                                        <p:tgtEl>
                                          <p:spTgt spid="4"/>
                                        </p:tgtEl>
                                        <p:attrNameLst>
                                          <p:attrName>ppt_x</p:attrName>
                                          <p:attrName>ppt_y</p:attrName>
                                        </p:attrNameLst>
                                      </p:cBhvr>
                                      <p:rCtr x="14154" y="-10671"/>
                                    </p:animMotion>
                                  </p:childTnLst>
                                </p:cTn>
                              </p:par>
                              <p:par>
                                <p:cTn id="9" presetID="10" presetClass="exit" presetSubtype="0" fill="hold" grpId="1" nodeType="withEffect">
                                  <p:stCondLst>
                                    <p:cond delay="25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F44D5-CC47-4916-A90C-659726514A96}"/>
              </a:ext>
            </a:extLst>
          </p:cNvPr>
          <p:cNvSpPr>
            <a:spLocks noGrp="1"/>
          </p:cNvSpPr>
          <p:nvPr>
            <p:ph type="title"/>
          </p:nvPr>
        </p:nvSpPr>
        <p:spPr/>
        <p:txBody>
          <a:bodyPr>
            <a:normAutofit fontScale="90000"/>
          </a:bodyPr>
          <a:lstStyle/>
          <a:p>
            <a:r>
              <a:rPr lang="en-US" dirty="0"/>
              <a:t>Disadvantages of Serverless</a:t>
            </a:r>
          </a:p>
        </p:txBody>
      </p:sp>
      <p:sp>
        <p:nvSpPr>
          <p:cNvPr id="3" name="Rectangle: Rounded Corners 2">
            <a:extLst>
              <a:ext uri="{FF2B5EF4-FFF2-40B4-BE49-F238E27FC236}">
                <a16:creationId xmlns:a16="http://schemas.microsoft.com/office/drawing/2014/main" id="{4DF9B5AC-EF05-4CA6-94F9-969BCB912BC9}"/>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4" name="Rectangle: Rounded Corners 3">
            <a:extLst>
              <a:ext uri="{FF2B5EF4-FFF2-40B4-BE49-F238E27FC236}">
                <a16:creationId xmlns:a16="http://schemas.microsoft.com/office/drawing/2014/main" id="{74FB68AD-D2B1-46A0-8462-FC9497704FCB}"/>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5" name="Rectangle: Rounded Corners 4">
            <a:extLst>
              <a:ext uri="{FF2B5EF4-FFF2-40B4-BE49-F238E27FC236}">
                <a16:creationId xmlns:a16="http://schemas.microsoft.com/office/drawing/2014/main" id="{360A24EA-7406-4474-BE14-C0FC2654CC1E}"/>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6" name="Rectangle: Rounded Corners 5">
            <a:extLst>
              <a:ext uri="{FF2B5EF4-FFF2-40B4-BE49-F238E27FC236}">
                <a16:creationId xmlns:a16="http://schemas.microsoft.com/office/drawing/2014/main" id="{1DEFC802-65C6-4FD5-A570-4EBB2B38EA9F}"/>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Tree>
    <p:extLst>
      <p:ext uri="{BB962C8B-B14F-4D97-AF65-F5344CB8AC3E}">
        <p14:creationId xmlns:p14="http://schemas.microsoft.com/office/powerpoint/2010/main" val="14590000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46418-EE42-422E-AF5E-2E0145A4BF68}"/>
              </a:ext>
            </a:extLst>
          </p:cNvPr>
          <p:cNvSpPr>
            <a:spLocks noGrp="1"/>
          </p:cNvSpPr>
          <p:nvPr>
            <p:ph type="title"/>
          </p:nvPr>
        </p:nvSpPr>
        <p:spPr/>
        <p:txBody>
          <a:bodyPr>
            <a:normAutofit fontScale="90000"/>
          </a:bodyPr>
          <a:lstStyle/>
          <a:p>
            <a:r>
              <a:rPr lang="en-US" dirty="0"/>
              <a:t>Disadvantages of Serverless</a:t>
            </a:r>
          </a:p>
        </p:txBody>
      </p:sp>
      <p:sp>
        <p:nvSpPr>
          <p:cNvPr id="9" name="Rectangle: Rounded Corners 8">
            <a:extLst>
              <a:ext uri="{FF2B5EF4-FFF2-40B4-BE49-F238E27FC236}">
                <a16:creationId xmlns:a16="http://schemas.microsoft.com/office/drawing/2014/main" id="{2A199C82-A4ED-4612-9487-C7DB66B2619A}"/>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Vendor</a:t>
            </a:r>
          </a:p>
          <a:p>
            <a:pPr algn="ctr"/>
            <a:r>
              <a:rPr lang="en-US" sz="2800" dirty="0">
                <a:latin typeface="Kamerik205 8" panose="020B0803030600020004" pitchFamily="34" charset="0"/>
              </a:rPr>
              <a:t>Lock-In</a:t>
            </a:r>
          </a:p>
        </p:txBody>
      </p:sp>
      <p:sp>
        <p:nvSpPr>
          <p:cNvPr id="10" name="Rectangle: Rounded Corners 9">
            <a:extLst>
              <a:ext uri="{FF2B5EF4-FFF2-40B4-BE49-F238E27FC236}">
                <a16:creationId xmlns:a16="http://schemas.microsoft.com/office/drawing/2014/main" id="{BBCE5ED1-D450-4ACC-8387-49329CD9DDD5}"/>
              </a:ext>
            </a:extLst>
          </p:cNvPr>
          <p:cNvSpPr/>
          <p:nvPr/>
        </p:nvSpPr>
        <p:spPr>
          <a:xfrm>
            <a:off x="4527628"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11" name="Rectangle: Rounded Corners 10">
            <a:extLst>
              <a:ext uri="{FF2B5EF4-FFF2-40B4-BE49-F238E27FC236}">
                <a16:creationId xmlns:a16="http://schemas.microsoft.com/office/drawing/2014/main" id="{A341A61F-3779-44D1-AD53-7197F0304910}"/>
              </a:ext>
            </a:extLst>
          </p:cNvPr>
          <p:cNvSpPr/>
          <p:nvPr/>
        </p:nvSpPr>
        <p:spPr>
          <a:xfrm>
            <a:off x="4527629"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12" name="Rectangle: Rounded Corners 11">
            <a:extLst>
              <a:ext uri="{FF2B5EF4-FFF2-40B4-BE49-F238E27FC236}">
                <a16:creationId xmlns:a16="http://schemas.microsoft.com/office/drawing/2014/main" id="{070AC9A6-81ED-463B-802A-B630EA907BF1}"/>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13" name="Rectangle: Rounded Corners 12">
            <a:extLst>
              <a:ext uri="{FF2B5EF4-FFF2-40B4-BE49-F238E27FC236}">
                <a16:creationId xmlns:a16="http://schemas.microsoft.com/office/drawing/2014/main" id="{EE1CE97C-2B60-4605-9085-93992461969C}"/>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14" name="Rectangle: Rounded Corners 13">
            <a:extLst>
              <a:ext uri="{FF2B5EF4-FFF2-40B4-BE49-F238E27FC236}">
                <a16:creationId xmlns:a16="http://schemas.microsoft.com/office/drawing/2014/main" id="{CECFAF82-C967-49A8-A0B5-5DD9D367F2F3}"/>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Tree>
    <p:extLst>
      <p:ext uri="{BB962C8B-B14F-4D97-AF65-F5344CB8AC3E}">
        <p14:creationId xmlns:p14="http://schemas.microsoft.com/office/powerpoint/2010/main" val="24974704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15365 0.06504 " pathEditMode="relative" rAng="0" ptsTypes="AA">
                                      <p:cBhvr>
                                        <p:cTn id="6" dur="1000" fill="hold"/>
                                        <p:tgtEl>
                                          <p:spTgt spid="11"/>
                                        </p:tgtEl>
                                        <p:attrNameLst>
                                          <p:attrName>ppt_x</p:attrName>
                                          <p:attrName>ppt_y</p:attrName>
                                        </p:attrNameLst>
                                      </p:cBhvr>
                                      <p:rCtr x="-7682" y="3241"/>
                                    </p:animMotion>
                                  </p:childTnLst>
                                </p:cTn>
                              </p:par>
                              <p:par>
                                <p:cTn id="7" presetID="42" presetClass="path" presetSubtype="0" accel="50000" decel="50000" fill="hold" grpId="1" nodeType="withEffect">
                                  <p:stCondLst>
                                    <p:cond delay="0"/>
                                  </p:stCondLst>
                                  <p:childTnLst>
                                    <p:animMotion origin="layout" path="M 0 2.96296E-6 L -0.15365 0.06504 " pathEditMode="relative" rAng="0" ptsTypes="AA">
                                      <p:cBhvr>
                                        <p:cTn id="8" dur="1000" fill="hold"/>
                                        <p:tgtEl>
                                          <p:spTgt spid="10"/>
                                        </p:tgtEl>
                                        <p:attrNameLst>
                                          <p:attrName>ppt_x</p:attrName>
                                          <p:attrName>ppt_y</p:attrName>
                                        </p:attrNameLst>
                                      </p:cBhvr>
                                      <p:rCtr x="-7682" y="3241"/>
                                    </p:animMotion>
                                  </p:childTnLst>
                                </p:cTn>
                              </p:par>
                              <p:par>
                                <p:cTn id="9" presetID="10" presetClass="exit" presetSubtype="0" fill="hold" grpId="1" nodeType="withEffect">
                                  <p:stCondLst>
                                    <p:cond delay="250"/>
                                  </p:stCondLst>
                                  <p:childTnLst>
                                    <p:animEffect transition="out" filter="fade">
                                      <p:cBhvr>
                                        <p:cTn id="10" dur="500"/>
                                        <p:tgtEl>
                                          <p:spTgt spid="11"/>
                                        </p:tgtEl>
                                      </p:cBhvr>
                                    </p:animEffect>
                                    <p:set>
                                      <p:cBhvr>
                                        <p:cTn id="11" dur="1" fill="hold">
                                          <p:stCondLst>
                                            <p:cond delay="499"/>
                                          </p:stCondLst>
                                        </p:cTn>
                                        <p:tgtEl>
                                          <p:spTgt spid="11"/>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0" grpId="1" animBg="1"/>
      <p:bldP spid="11" grpId="0" animBg="1"/>
      <p:bldP spid="11"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276CC-72E3-41DC-A3D6-01895ED52EC9}"/>
              </a:ext>
            </a:extLst>
          </p:cNvPr>
          <p:cNvSpPr>
            <a:spLocks noGrp="1"/>
          </p:cNvSpPr>
          <p:nvPr>
            <p:ph type="title"/>
          </p:nvPr>
        </p:nvSpPr>
        <p:spPr/>
        <p:txBody>
          <a:bodyPr>
            <a:normAutofit fontScale="90000"/>
          </a:bodyPr>
          <a:lstStyle/>
          <a:p>
            <a:r>
              <a:rPr lang="en-US" dirty="0"/>
              <a:t>Disadvantages of Serverless</a:t>
            </a:r>
          </a:p>
        </p:txBody>
      </p:sp>
      <p:sp>
        <p:nvSpPr>
          <p:cNvPr id="3" name="Rectangle: Rounded Corners 2">
            <a:extLst>
              <a:ext uri="{FF2B5EF4-FFF2-40B4-BE49-F238E27FC236}">
                <a16:creationId xmlns:a16="http://schemas.microsoft.com/office/drawing/2014/main" id="{106D9907-2184-4143-94E0-C81763075E45}"/>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4" name="Rectangle: Rounded Corners 3">
            <a:extLst>
              <a:ext uri="{FF2B5EF4-FFF2-40B4-BE49-F238E27FC236}">
                <a16:creationId xmlns:a16="http://schemas.microsoft.com/office/drawing/2014/main" id="{D314CD82-8AA3-4098-91DA-37D284DC0D39}"/>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5" name="Rectangle: Rounded Corners 4">
            <a:extLst>
              <a:ext uri="{FF2B5EF4-FFF2-40B4-BE49-F238E27FC236}">
                <a16:creationId xmlns:a16="http://schemas.microsoft.com/office/drawing/2014/main" id="{7BE97558-6935-4B44-8517-911CEAA1E069}"/>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
        <p:nvSpPr>
          <p:cNvPr id="6" name="Rectangle: Rounded Corners 5">
            <a:extLst>
              <a:ext uri="{FF2B5EF4-FFF2-40B4-BE49-F238E27FC236}">
                <a16:creationId xmlns:a16="http://schemas.microsoft.com/office/drawing/2014/main" id="{C24A3F3C-BA40-49A4-AC9D-FBC3DB881C46}"/>
              </a:ext>
            </a:extLst>
          </p:cNvPr>
          <p:cNvSpPr/>
          <p:nvPr/>
        </p:nvSpPr>
        <p:spPr>
          <a:xfrm>
            <a:off x="2654460" y="37776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7" name="Rectangle: Rounded Corners 6">
            <a:extLst>
              <a:ext uri="{FF2B5EF4-FFF2-40B4-BE49-F238E27FC236}">
                <a16:creationId xmlns:a16="http://schemas.microsoft.com/office/drawing/2014/main" id="{F5EE3E8C-3AE2-43CA-AD65-87CA1D2D978C}"/>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Vendor</a:t>
            </a:r>
          </a:p>
          <a:p>
            <a:pPr algn="ctr"/>
            <a:r>
              <a:rPr lang="en-US" sz="2800" dirty="0">
                <a:latin typeface="Kamerik205 8" panose="020B0803030600020004" pitchFamily="34" charset="0"/>
              </a:rPr>
              <a:t>Lock-In</a:t>
            </a:r>
          </a:p>
        </p:txBody>
      </p:sp>
    </p:spTree>
    <p:extLst>
      <p:ext uri="{BB962C8B-B14F-4D97-AF65-F5344CB8AC3E}">
        <p14:creationId xmlns:p14="http://schemas.microsoft.com/office/powerpoint/2010/main" val="6444608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0A28B-FC21-4AA1-8EF8-08896731243F}"/>
              </a:ext>
            </a:extLst>
          </p:cNvPr>
          <p:cNvSpPr>
            <a:spLocks noGrp="1"/>
          </p:cNvSpPr>
          <p:nvPr>
            <p:ph type="title"/>
          </p:nvPr>
        </p:nvSpPr>
        <p:spPr/>
        <p:txBody>
          <a:bodyPr>
            <a:normAutofit fontScale="90000"/>
          </a:bodyPr>
          <a:lstStyle/>
          <a:p>
            <a:r>
              <a:rPr lang="en-US" dirty="0"/>
              <a:t>Disadvantages of Serverless</a:t>
            </a:r>
          </a:p>
        </p:txBody>
      </p:sp>
      <p:sp>
        <p:nvSpPr>
          <p:cNvPr id="3" name="Rectangle: Rounded Corners 2">
            <a:extLst>
              <a:ext uri="{FF2B5EF4-FFF2-40B4-BE49-F238E27FC236}">
                <a16:creationId xmlns:a16="http://schemas.microsoft.com/office/drawing/2014/main" id="{BA2EF4C8-5DC1-4D90-9D19-2650D4F877EF}"/>
              </a:ext>
            </a:extLst>
          </p:cNvPr>
          <p:cNvSpPr/>
          <p:nvPr/>
        </p:nvSpPr>
        <p:spPr>
          <a:xfrm>
            <a:off x="7969169" y="187654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4" name="Rectangle: Rounded Corners 3">
            <a:extLst>
              <a:ext uri="{FF2B5EF4-FFF2-40B4-BE49-F238E27FC236}">
                <a16:creationId xmlns:a16="http://schemas.microsoft.com/office/drawing/2014/main" id="{A3C9CF17-9613-4788-90C3-69A2DDD7D27F}"/>
              </a:ext>
            </a:extLst>
          </p:cNvPr>
          <p:cNvSpPr/>
          <p:nvPr/>
        </p:nvSpPr>
        <p:spPr>
          <a:xfrm>
            <a:off x="4527630" y="1876545"/>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F78FEC08-8DC2-4D51-ABC1-68FDFA2307B9}"/>
              </a:ext>
            </a:extLst>
          </p:cNvPr>
          <p:cNvSpPr/>
          <p:nvPr/>
        </p:nvSpPr>
        <p:spPr>
          <a:xfrm>
            <a:off x="1086091" y="189969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6" name="Rectangle: Rounded Corners 5">
            <a:extLst>
              <a:ext uri="{FF2B5EF4-FFF2-40B4-BE49-F238E27FC236}">
                <a16:creationId xmlns:a16="http://schemas.microsoft.com/office/drawing/2014/main" id="{929E0C31-515D-41BC-B999-073AE9A21874}"/>
              </a:ext>
            </a:extLst>
          </p:cNvPr>
          <p:cNvSpPr/>
          <p:nvPr/>
        </p:nvSpPr>
        <p:spPr>
          <a:xfrm>
            <a:off x="2654460" y="37776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7" name="Rectangle: Rounded Corners 6">
            <a:extLst>
              <a:ext uri="{FF2B5EF4-FFF2-40B4-BE49-F238E27FC236}">
                <a16:creationId xmlns:a16="http://schemas.microsoft.com/office/drawing/2014/main" id="{7E1B4354-57BD-4039-88CA-A645CC177988}"/>
              </a:ext>
            </a:extLst>
          </p:cNvPr>
          <p:cNvSpPr/>
          <p:nvPr/>
        </p:nvSpPr>
        <p:spPr>
          <a:xfrm>
            <a:off x="2654460" y="37776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8" name="Rectangle: Rounded Corners 7">
            <a:extLst>
              <a:ext uri="{FF2B5EF4-FFF2-40B4-BE49-F238E27FC236}">
                <a16:creationId xmlns:a16="http://schemas.microsoft.com/office/drawing/2014/main" id="{B6EEDD43-1E2D-42EC-9810-628E3202BA5F}"/>
              </a:ext>
            </a:extLst>
          </p:cNvPr>
          <p:cNvSpPr/>
          <p:nvPr/>
        </p:nvSpPr>
        <p:spPr>
          <a:xfrm>
            <a:off x="4527628" y="33392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Vendor</a:t>
            </a:r>
          </a:p>
          <a:p>
            <a:pPr algn="ctr"/>
            <a:r>
              <a:rPr lang="en-US" sz="2800" dirty="0">
                <a:latin typeface="Kamerik205 8" panose="020B0803030600020004" pitchFamily="34" charset="0"/>
              </a:rPr>
              <a:t>Lock-In</a:t>
            </a:r>
          </a:p>
        </p:txBody>
      </p:sp>
      <p:sp>
        <p:nvSpPr>
          <p:cNvPr id="9" name="Rectangle: Rounded Corners 8">
            <a:extLst>
              <a:ext uri="{FF2B5EF4-FFF2-40B4-BE49-F238E27FC236}">
                <a16:creationId xmlns:a16="http://schemas.microsoft.com/office/drawing/2014/main" id="{F3D641B0-DB34-4F67-ABC0-1D6B1D4908C9}"/>
              </a:ext>
            </a:extLst>
          </p:cNvPr>
          <p:cNvSpPr/>
          <p:nvPr/>
        </p:nvSpPr>
        <p:spPr>
          <a:xfrm>
            <a:off x="4527628" y="3328383"/>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Vendor</a:t>
            </a:r>
          </a:p>
          <a:p>
            <a:pPr algn="ctr"/>
            <a:r>
              <a:rPr lang="en-US" sz="2800" dirty="0">
                <a:latin typeface="Kamerik205 8" panose="020B0803030600020004" pitchFamily="34" charset="0"/>
              </a:rPr>
              <a:t>Lock-In</a:t>
            </a:r>
          </a:p>
        </p:txBody>
      </p:sp>
      <p:sp>
        <p:nvSpPr>
          <p:cNvPr id="10" name="Rectangle: Rounded Corners 9">
            <a:extLst>
              <a:ext uri="{FF2B5EF4-FFF2-40B4-BE49-F238E27FC236}">
                <a16:creationId xmlns:a16="http://schemas.microsoft.com/office/drawing/2014/main" id="{58282788-EEB2-406D-B8BA-7D4BBDA2C19F}"/>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11" name="Rectangle: Rounded Corners 10">
            <a:extLst>
              <a:ext uri="{FF2B5EF4-FFF2-40B4-BE49-F238E27FC236}">
                <a16:creationId xmlns:a16="http://schemas.microsoft.com/office/drawing/2014/main" id="{80C8FDDB-F641-4177-AE95-8A936136EBBC}"/>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12" name="Rectangle: Rounded Corners 11">
            <a:extLst>
              <a:ext uri="{FF2B5EF4-FFF2-40B4-BE49-F238E27FC236}">
                <a16:creationId xmlns:a16="http://schemas.microsoft.com/office/drawing/2014/main" id="{6A91BD29-CC0F-4F88-8500-33E7C5AE7628}"/>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Tree>
    <p:extLst>
      <p:ext uri="{BB962C8B-B14F-4D97-AF65-F5344CB8AC3E}">
        <p14:creationId xmlns:p14="http://schemas.microsoft.com/office/powerpoint/2010/main" val="99853323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1.85185E-6 L 0.15365 0.06342 " pathEditMode="relative" rAng="0" ptsTypes="AA">
                                      <p:cBhvr>
                                        <p:cTn id="6" dur="1000" fill="hold"/>
                                        <p:tgtEl>
                                          <p:spTgt spid="9"/>
                                        </p:tgtEl>
                                        <p:attrNameLst>
                                          <p:attrName>ppt_x</p:attrName>
                                          <p:attrName>ppt_y</p:attrName>
                                        </p:attrNameLst>
                                      </p:cBhvr>
                                      <p:rCtr x="7682" y="3171"/>
                                    </p:animMotion>
                                  </p:childTnLst>
                                </p:cTn>
                              </p:par>
                              <p:par>
                                <p:cTn id="7" presetID="42" presetClass="path" presetSubtype="0" accel="50000" decel="50000" fill="hold" grpId="1" nodeType="withEffect">
                                  <p:stCondLst>
                                    <p:cond delay="0"/>
                                  </p:stCondLst>
                                  <p:childTnLst>
                                    <p:animMotion origin="layout" path="M 0 2.96296E-6 L 0.15365 0.0618 " pathEditMode="relative" rAng="0" ptsTypes="AA">
                                      <p:cBhvr>
                                        <p:cTn id="8" dur="1000" fill="hold"/>
                                        <p:tgtEl>
                                          <p:spTgt spid="8"/>
                                        </p:tgtEl>
                                        <p:attrNameLst>
                                          <p:attrName>ppt_x</p:attrName>
                                          <p:attrName>ppt_y</p:attrName>
                                        </p:attrNameLst>
                                      </p:cBhvr>
                                      <p:rCtr x="7682" y="3079"/>
                                    </p:animMotion>
                                  </p:childTnLst>
                                </p:cTn>
                              </p:par>
                              <p:par>
                                <p:cTn id="9" presetID="10" presetClass="exit" presetSubtype="0" fill="hold" grpId="1" nodeType="withEffect">
                                  <p:stCondLst>
                                    <p:cond delay="250"/>
                                  </p:stCondLst>
                                  <p:childTnLst>
                                    <p:animEffect transition="out" filter="fade">
                                      <p:cBhvr>
                                        <p:cTn id="10" dur="500"/>
                                        <p:tgtEl>
                                          <p:spTgt spid="9"/>
                                        </p:tgtEl>
                                      </p:cBhvr>
                                    </p:animEffect>
                                    <p:set>
                                      <p:cBhvr>
                                        <p:cTn id="11" dur="1" fill="hold">
                                          <p:stCondLst>
                                            <p:cond delay="499"/>
                                          </p:stCondLst>
                                        </p:cTn>
                                        <p:tgtEl>
                                          <p:spTgt spid="9"/>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8" grpId="1" animBg="1"/>
      <p:bldP spid="9" grpId="0" animBg="1"/>
      <p:bldP spid="9" grpId="1" animBg="1"/>
      <p:bldP spid="10" grpId="0" animBg="1"/>
      <p:bldP spid="11" grpId="0" animBg="1"/>
      <p:bldP spid="1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D964A-B27B-4361-B9A2-78A19725AD32}"/>
              </a:ext>
            </a:extLst>
          </p:cNvPr>
          <p:cNvSpPr>
            <a:spLocks noGrp="1"/>
          </p:cNvSpPr>
          <p:nvPr>
            <p:ph type="title"/>
          </p:nvPr>
        </p:nvSpPr>
        <p:spPr/>
        <p:txBody>
          <a:bodyPr>
            <a:normAutofit fontScale="90000"/>
          </a:bodyPr>
          <a:lstStyle/>
          <a:p>
            <a:r>
              <a:rPr lang="en-US" dirty="0"/>
              <a:t>Disadvantages of Serverless</a:t>
            </a:r>
          </a:p>
        </p:txBody>
      </p:sp>
      <p:sp>
        <p:nvSpPr>
          <p:cNvPr id="3" name="Rectangle: Rounded Corners 2">
            <a:extLst>
              <a:ext uri="{FF2B5EF4-FFF2-40B4-BE49-F238E27FC236}">
                <a16:creationId xmlns:a16="http://schemas.microsoft.com/office/drawing/2014/main" id="{AE9B82E7-2FFF-412D-B445-A94139853734}"/>
              </a:ext>
            </a:extLst>
          </p:cNvPr>
          <p:cNvSpPr/>
          <p:nvPr/>
        </p:nvSpPr>
        <p:spPr>
          <a:xfrm>
            <a:off x="1086091" y="189969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4" name="Rectangle: Rounded Corners 3">
            <a:extLst>
              <a:ext uri="{FF2B5EF4-FFF2-40B4-BE49-F238E27FC236}">
                <a16:creationId xmlns:a16="http://schemas.microsoft.com/office/drawing/2014/main" id="{73A17A94-5E36-4DF0-8DA6-97B20ED3A398}"/>
              </a:ext>
            </a:extLst>
          </p:cNvPr>
          <p:cNvSpPr/>
          <p:nvPr/>
        </p:nvSpPr>
        <p:spPr>
          <a:xfrm>
            <a:off x="4527630" y="1876545"/>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5" name="Rectangle: Rounded Corners 4">
            <a:extLst>
              <a:ext uri="{FF2B5EF4-FFF2-40B4-BE49-F238E27FC236}">
                <a16:creationId xmlns:a16="http://schemas.microsoft.com/office/drawing/2014/main" id="{640B49BC-DEC9-4B09-B33A-2FE23BC462B0}"/>
              </a:ext>
            </a:extLst>
          </p:cNvPr>
          <p:cNvSpPr/>
          <p:nvPr/>
        </p:nvSpPr>
        <p:spPr>
          <a:xfrm>
            <a:off x="7969169" y="187654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
        <p:nvSpPr>
          <p:cNvPr id="6" name="Rectangle: Rounded Corners 5">
            <a:extLst>
              <a:ext uri="{FF2B5EF4-FFF2-40B4-BE49-F238E27FC236}">
                <a16:creationId xmlns:a16="http://schemas.microsoft.com/office/drawing/2014/main" id="{8968276E-1C0E-4DD4-B9AD-767626B64D0C}"/>
              </a:ext>
            </a:extLst>
          </p:cNvPr>
          <p:cNvSpPr/>
          <p:nvPr/>
        </p:nvSpPr>
        <p:spPr>
          <a:xfrm>
            <a:off x="2654460" y="37776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7" name="Rectangle: Rounded Corners 6">
            <a:extLst>
              <a:ext uri="{FF2B5EF4-FFF2-40B4-BE49-F238E27FC236}">
                <a16:creationId xmlns:a16="http://schemas.microsoft.com/office/drawing/2014/main" id="{96530CA9-3D54-489F-8F55-214BFFC0BFCF}"/>
              </a:ext>
            </a:extLst>
          </p:cNvPr>
          <p:cNvSpPr/>
          <p:nvPr/>
        </p:nvSpPr>
        <p:spPr>
          <a:xfrm>
            <a:off x="6400803" y="3769007"/>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Vendor</a:t>
            </a:r>
          </a:p>
          <a:p>
            <a:pPr algn="ctr"/>
            <a:r>
              <a:rPr lang="en-US" sz="2800" dirty="0">
                <a:latin typeface="Kamerik205 8" panose="020B0803030600020004" pitchFamily="34" charset="0"/>
              </a:rPr>
              <a:t>Lock-In</a:t>
            </a:r>
          </a:p>
        </p:txBody>
      </p:sp>
    </p:spTree>
    <p:extLst>
      <p:ext uri="{BB962C8B-B14F-4D97-AF65-F5344CB8AC3E}">
        <p14:creationId xmlns:p14="http://schemas.microsoft.com/office/powerpoint/2010/main" val="13364278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BD969-65C5-44B0-83F7-C181D349B9AD}"/>
              </a:ext>
            </a:extLst>
          </p:cNvPr>
          <p:cNvSpPr>
            <a:spLocks noGrp="1"/>
          </p:cNvSpPr>
          <p:nvPr>
            <p:ph type="title"/>
          </p:nvPr>
        </p:nvSpPr>
        <p:spPr/>
        <p:txBody>
          <a:bodyPr/>
          <a:lstStyle/>
          <a:p>
            <a:r>
              <a:rPr lang="en-US" dirty="0"/>
              <a:t>Serverless vs Containers</a:t>
            </a:r>
          </a:p>
        </p:txBody>
      </p:sp>
      <p:sp>
        <p:nvSpPr>
          <p:cNvPr id="3" name="Text Placeholder 2">
            <a:extLst>
              <a:ext uri="{FF2B5EF4-FFF2-40B4-BE49-F238E27FC236}">
                <a16:creationId xmlns:a16="http://schemas.microsoft.com/office/drawing/2014/main" id="{CB8B0209-6A6C-46B5-B5CE-34A78CEEA776}"/>
              </a:ext>
            </a:extLst>
          </p:cNvPr>
          <p:cNvSpPr>
            <a:spLocks noGrp="1"/>
          </p:cNvSpPr>
          <p:nvPr>
            <p:ph type="body" idx="1"/>
          </p:nvPr>
        </p:nvSpPr>
        <p:spPr/>
        <p:txBody>
          <a:bodyPr>
            <a:normAutofit/>
          </a:bodyPr>
          <a:lstStyle/>
          <a:p>
            <a:r>
              <a:rPr lang="en-US" sz="2000" dirty="0"/>
              <a:t>Building Microservice REST APIs Using Azure Functions</a:t>
            </a:r>
          </a:p>
        </p:txBody>
      </p:sp>
    </p:spTree>
    <p:extLst>
      <p:ext uri="{BB962C8B-B14F-4D97-AF65-F5344CB8AC3E}">
        <p14:creationId xmlns:p14="http://schemas.microsoft.com/office/powerpoint/2010/main" val="1634405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086121-EAAA-462E-B2C0-34AADA9C6D6D}"/>
              </a:ext>
            </a:extLst>
          </p:cNvPr>
          <p:cNvGrpSpPr/>
          <p:nvPr/>
        </p:nvGrpSpPr>
        <p:grpSpPr>
          <a:xfrm>
            <a:off x="587478" y="1642776"/>
            <a:ext cx="11142405" cy="3738464"/>
            <a:chOff x="587478" y="2265852"/>
            <a:chExt cx="11142405" cy="3738464"/>
          </a:xfrm>
        </p:grpSpPr>
        <p:sp>
          <p:nvSpPr>
            <p:cNvPr id="9" name="TextBox 8">
              <a:extLst>
                <a:ext uri="{FF2B5EF4-FFF2-40B4-BE49-F238E27FC236}">
                  <a16:creationId xmlns:a16="http://schemas.microsoft.com/office/drawing/2014/main" id="{6BAEC259-6F7B-49B3-B02E-4796E49A49ED}"/>
                </a:ext>
              </a:extLst>
            </p:cNvPr>
            <p:cNvSpPr txBox="1"/>
            <p:nvPr/>
          </p:nvSpPr>
          <p:spPr>
            <a:xfrm>
              <a:off x="587478" y="2265852"/>
              <a:ext cx="5508522"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Microservice</a:t>
              </a:r>
              <a:endParaRPr lang="en-US" sz="6000" dirty="0">
                <a:solidFill>
                  <a:srgbClr val="009CE9"/>
                </a:solidFill>
              </a:endParaRPr>
            </a:p>
          </p:txBody>
        </p:sp>
        <p:sp>
          <p:nvSpPr>
            <p:cNvPr id="10" name="TextBox 9">
              <a:extLst>
                <a:ext uri="{FF2B5EF4-FFF2-40B4-BE49-F238E27FC236}">
                  <a16:creationId xmlns:a16="http://schemas.microsoft.com/office/drawing/2014/main" id="{F897EEDE-7FE1-441B-8BD4-2AF92FCF2FF5}"/>
                </a:ext>
              </a:extLst>
            </p:cNvPr>
            <p:cNvSpPr txBox="1"/>
            <p:nvPr/>
          </p:nvSpPr>
          <p:spPr>
            <a:xfrm>
              <a:off x="8551607" y="2265852"/>
              <a:ext cx="2175387"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REST</a:t>
              </a:r>
              <a:endParaRPr lang="en-US" sz="6000" dirty="0">
                <a:solidFill>
                  <a:srgbClr val="009CE9"/>
                </a:solidFill>
              </a:endParaRPr>
            </a:p>
          </p:txBody>
        </p:sp>
        <p:sp>
          <p:nvSpPr>
            <p:cNvPr id="11" name="TextBox 10">
              <a:extLst>
                <a:ext uri="{FF2B5EF4-FFF2-40B4-BE49-F238E27FC236}">
                  <a16:creationId xmlns:a16="http://schemas.microsoft.com/office/drawing/2014/main" id="{2A7A9696-4928-4D1D-8688-12C8D8C6B25E}"/>
                </a:ext>
              </a:extLst>
            </p:cNvPr>
            <p:cNvSpPr txBox="1"/>
            <p:nvPr/>
          </p:nvSpPr>
          <p:spPr>
            <a:xfrm>
              <a:off x="7254977" y="3742498"/>
              <a:ext cx="4474906"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Serverless</a:t>
              </a:r>
              <a:endParaRPr lang="en-US" sz="6000" dirty="0">
                <a:solidFill>
                  <a:srgbClr val="009CE9"/>
                </a:solidFill>
              </a:endParaRPr>
            </a:p>
          </p:txBody>
        </p:sp>
        <p:sp>
          <p:nvSpPr>
            <p:cNvPr id="12" name="TextBox 11">
              <a:extLst>
                <a:ext uri="{FF2B5EF4-FFF2-40B4-BE49-F238E27FC236}">
                  <a16:creationId xmlns:a16="http://schemas.microsoft.com/office/drawing/2014/main" id="{9B0489B0-9728-4E4E-8A9B-466911B4DFA6}"/>
                </a:ext>
              </a:extLst>
            </p:cNvPr>
            <p:cNvSpPr txBox="1"/>
            <p:nvPr/>
          </p:nvSpPr>
          <p:spPr>
            <a:xfrm>
              <a:off x="2382465" y="3742497"/>
              <a:ext cx="1918548"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APIs</a:t>
              </a:r>
              <a:endParaRPr lang="en-US" sz="6000" dirty="0">
                <a:solidFill>
                  <a:srgbClr val="009CE9"/>
                </a:solidFill>
              </a:endParaRPr>
            </a:p>
          </p:txBody>
        </p:sp>
        <p:sp>
          <p:nvSpPr>
            <p:cNvPr id="14" name="TextBox 13">
              <a:extLst>
                <a:ext uri="{FF2B5EF4-FFF2-40B4-BE49-F238E27FC236}">
                  <a16:creationId xmlns:a16="http://schemas.microsoft.com/office/drawing/2014/main" id="{2FAC52B0-BC43-4061-A1E2-4F681D4E157F}"/>
                </a:ext>
              </a:extLst>
            </p:cNvPr>
            <p:cNvSpPr txBox="1"/>
            <p:nvPr/>
          </p:nvSpPr>
          <p:spPr>
            <a:xfrm>
              <a:off x="2710323" y="4988653"/>
              <a:ext cx="6771354"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Azure Functions</a:t>
              </a:r>
              <a:endParaRPr lang="en-US" sz="6000" dirty="0">
                <a:solidFill>
                  <a:srgbClr val="009CE9"/>
                </a:solidFill>
              </a:endParaRPr>
            </a:p>
          </p:txBody>
        </p:sp>
      </p:grpSp>
    </p:spTree>
    <p:extLst>
      <p:ext uri="{BB962C8B-B14F-4D97-AF65-F5344CB8AC3E}">
        <p14:creationId xmlns:p14="http://schemas.microsoft.com/office/powerpoint/2010/main" val="33830446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D95B2-635E-4306-AFB0-3D7680E5766F}"/>
              </a:ext>
            </a:extLst>
          </p:cNvPr>
          <p:cNvSpPr>
            <a:spLocks noGrp="1"/>
          </p:cNvSpPr>
          <p:nvPr>
            <p:ph type="title"/>
          </p:nvPr>
        </p:nvSpPr>
        <p:spPr/>
        <p:txBody>
          <a:bodyPr>
            <a:normAutofit fontScale="90000"/>
          </a:bodyPr>
          <a:lstStyle/>
          <a:p>
            <a:r>
              <a:rPr lang="en-US" dirty="0"/>
              <a:t>Serverless vs Containers</a:t>
            </a:r>
          </a:p>
        </p:txBody>
      </p:sp>
      <p:sp>
        <p:nvSpPr>
          <p:cNvPr id="3" name="Rectangle: Rounded Corners 2">
            <a:extLst>
              <a:ext uri="{FF2B5EF4-FFF2-40B4-BE49-F238E27FC236}">
                <a16:creationId xmlns:a16="http://schemas.microsoft.com/office/drawing/2014/main" id="{17205FA9-57BC-413C-99A5-34A89A076DAC}"/>
              </a:ext>
            </a:extLst>
          </p:cNvPr>
          <p:cNvSpPr/>
          <p:nvPr/>
        </p:nvSpPr>
        <p:spPr>
          <a:xfrm>
            <a:off x="2836762" y="2573196"/>
            <a:ext cx="6518476" cy="171160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400" dirty="0">
                <a:latin typeface="Kamerik205 8" panose="020B0803030600020004" pitchFamily="34" charset="0"/>
              </a:rPr>
              <a:t>Physical Machines</a:t>
            </a:r>
          </a:p>
        </p:txBody>
      </p:sp>
    </p:spTree>
    <p:extLst>
      <p:ext uri="{BB962C8B-B14F-4D97-AF65-F5344CB8AC3E}">
        <p14:creationId xmlns:p14="http://schemas.microsoft.com/office/powerpoint/2010/main" val="172233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C90F2-F968-4A10-9AA4-2158D3191EB8}"/>
              </a:ext>
            </a:extLst>
          </p:cNvPr>
          <p:cNvSpPr>
            <a:spLocks noGrp="1"/>
          </p:cNvSpPr>
          <p:nvPr>
            <p:ph type="title"/>
          </p:nvPr>
        </p:nvSpPr>
        <p:spPr/>
        <p:txBody>
          <a:bodyPr>
            <a:normAutofit fontScale="90000"/>
          </a:bodyPr>
          <a:lstStyle/>
          <a:p>
            <a:r>
              <a:rPr lang="en-US" dirty="0"/>
              <a:t>Serverless vs Containers</a:t>
            </a:r>
          </a:p>
        </p:txBody>
      </p:sp>
      <p:sp>
        <p:nvSpPr>
          <p:cNvPr id="3" name="Rectangle: Rounded Corners 2">
            <a:extLst>
              <a:ext uri="{FF2B5EF4-FFF2-40B4-BE49-F238E27FC236}">
                <a16:creationId xmlns:a16="http://schemas.microsoft.com/office/drawing/2014/main" id="{1FB4AEFC-1A2F-48D8-8D60-053522D242AB}"/>
              </a:ext>
            </a:extLst>
          </p:cNvPr>
          <p:cNvSpPr/>
          <p:nvPr/>
        </p:nvSpPr>
        <p:spPr>
          <a:xfrm>
            <a:off x="2836762" y="2573196"/>
            <a:ext cx="6518476" cy="171160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400" dirty="0">
                <a:latin typeface="Kamerik205 8" panose="020B0803030600020004" pitchFamily="34" charset="0"/>
              </a:rPr>
              <a:t>Scalability</a:t>
            </a:r>
          </a:p>
        </p:txBody>
      </p:sp>
    </p:spTree>
    <p:extLst>
      <p:ext uri="{BB962C8B-B14F-4D97-AF65-F5344CB8AC3E}">
        <p14:creationId xmlns:p14="http://schemas.microsoft.com/office/powerpoint/2010/main" val="3277797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CA78-7833-4029-95EB-C175EC98C4B7}"/>
              </a:ext>
            </a:extLst>
          </p:cNvPr>
          <p:cNvSpPr>
            <a:spLocks noGrp="1"/>
          </p:cNvSpPr>
          <p:nvPr>
            <p:ph type="title"/>
          </p:nvPr>
        </p:nvSpPr>
        <p:spPr/>
        <p:txBody>
          <a:bodyPr>
            <a:normAutofit fontScale="90000"/>
          </a:bodyPr>
          <a:lstStyle/>
          <a:p>
            <a:r>
              <a:rPr lang="en-US" dirty="0"/>
              <a:t>Serverless vs Containers</a:t>
            </a:r>
          </a:p>
        </p:txBody>
      </p:sp>
      <p:sp>
        <p:nvSpPr>
          <p:cNvPr id="3" name="Rectangle: Rounded Corners 2">
            <a:extLst>
              <a:ext uri="{FF2B5EF4-FFF2-40B4-BE49-F238E27FC236}">
                <a16:creationId xmlns:a16="http://schemas.microsoft.com/office/drawing/2014/main" id="{9F140EF6-68CF-4B14-8365-BD7898FFD0D2}"/>
              </a:ext>
            </a:extLst>
          </p:cNvPr>
          <p:cNvSpPr/>
          <p:nvPr/>
        </p:nvSpPr>
        <p:spPr>
          <a:xfrm>
            <a:off x="2836762" y="2573196"/>
            <a:ext cx="6518476" cy="171160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400" dirty="0">
                <a:latin typeface="Kamerik205 8" panose="020B0803030600020004" pitchFamily="34" charset="0"/>
              </a:rPr>
              <a:t>Maintenance</a:t>
            </a:r>
          </a:p>
        </p:txBody>
      </p:sp>
    </p:spTree>
    <p:extLst>
      <p:ext uri="{BB962C8B-B14F-4D97-AF65-F5344CB8AC3E}">
        <p14:creationId xmlns:p14="http://schemas.microsoft.com/office/powerpoint/2010/main" val="389723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6A9E4-D2A2-458A-86AF-0D02ECBF0B7F}"/>
              </a:ext>
            </a:extLst>
          </p:cNvPr>
          <p:cNvSpPr>
            <a:spLocks noGrp="1"/>
          </p:cNvSpPr>
          <p:nvPr>
            <p:ph type="title"/>
          </p:nvPr>
        </p:nvSpPr>
        <p:spPr/>
        <p:txBody>
          <a:bodyPr>
            <a:normAutofit fontScale="90000"/>
          </a:bodyPr>
          <a:lstStyle/>
          <a:p>
            <a:r>
              <a:rPr lang="en-US" dirty="0"/>
              <a:t>Serverless vs Containers</a:t>
            </a:r>
          </a:p>
        </p:txBody>
      </p:sp>
      <p:sp>
        <p:nvSpPr>
          <p:cNvPr id="3" name="Rectangle: Rounded Corners 2">
            <a:extLst>
              <a:ext uri="{FF2B5EF4-FFF2-40B4-BE49-F238E27FC236}">
                <a16:creationId xmlns:a16="http://schemas.microsoft.com/office/drawing/2014/main" id="{48FF2E70-E8BA-4E46-9EC2-5E09E57612B5}"/>
              </a:ext>
            </a:extLst>
          </p:cNvPr>
          <p:cNvSpPr/>
          <p:nvPr/>
        </p:nvSpPr>
        <p:spPr>
          <a:xfrm>
            <a:off x="2836762" y="2573196"/>
            <a:ext cx="6518476" cy="171160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400" dirty="0">
                <a:latin typeface="Kamerik205 8" panose="020B0803030600020004" pitchFamily="34" charset="0"/>
              </a:rPr>
              <a:t>Time of Deployment</a:t>
            </a:r>
          </a:p>
        </p:txBody>
      </p:sp>
    </p:spTree>
    <p:extLst>
      <p:ext uri="{BB962C8B-B14F-4D97-AF65-F5344CB8AC3E}">
        <p14:creationId xmlns:p14="http://schemas.microsoft.com/office/powerpoint/2010/main" val="68826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53A28-A375-42F6-9E60-9755EB7F02BB}"/>
              </a:ext>
            </a:extLst>
          </p:cNvPr>
          <p:cNvSpPr>
            <a:spLocks noGrp="1"/>
          </p:cNvSpPr>
          <p:nvPr>
            <p:ph type="title"/>
          </p:nvPr>
        </p:nvSpPr>
        <p:spPr/>
        <p:txBody>
          <a:bodyPr>
            <a:normAutofit fontScale="90000"/>
          </a:bodyPr>
          <a:lstStyle/>
          <a:p>
            <a:r>
              <a:rPr lang="en-US" dirty="0"/>
              <a:t>Serverless vs Containers</a:t>
            </a:r>
          </a:p>
        </p:txBody>
      </p:sp>
      <p:sp>
        <p:nvSpPr>
          <p:cNvPr id="3" name="Rectangle: Rounded Corners 2">
            <a:extLst>
              <a:ext uri="{FF2B5EF4-FFF2-40B4-BE49-F238E27FC236}">
                <a16:creationId xmlns:a16="http://schemas.microsoft.com/office/drawing/2014/main" id="{8CB860A3-4023-49C6-94BB-6AD7F1F6D380}"/>
              </a:ext>
            </a:extLst>
          </p:cNvPr>
          <p:cNvSpPr/>
          <p:nvPr/>
        </p:nvSpPr>
        <p:spPr>
          <a:xfrm>
            <a:off x="2836762" y="2573196"/>
            <a:ext cx="6518476" cy="171160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400" dirty="0">
                <a:latin typeface="Kamerik205 8" panose="020B0803030600020004" pitchFamily="34" charset="0"/>
              </a:rPr>
              <a:t>Testing</a:t>
            </a:r>
          </a:p>
        </p:txBody>
      </p:sp>
    </p:spTree>
    <p:extLst>
      <p:ext uri="{BB962C8B-B14F-4D97-AF65-F5344CB8AC3E}">
        <p14:creationId xmlns:p14="http://schemas.microsoft.com/office/powerpoint/2010/main" val="52433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4ADC-A92D-4022-A2DF-EA23967F7D49}"/>
              </a:ext>
            </a:extLst>
          </p:cNvPr>
          <p:cNvSpPr>
            <a:spLocks noGrp="1"/>
          </p:cNvSpPr>
          <p:nvPr>
            <p:ph type="title"/>
          </p:nvPr>
        </p:nvSpPr>
        <p:spPr/>
        <p:txBody>
          <a:bodyPr>
            <a:normAutofit fontScale="90000"/>
          </a:bodyPr>
          <a:lstStyle/>
          <a:p>
            <a:r>
              <a:rPr lang="en-US" dirty="0"/>
              <a:t>Serverless vs Container</a:t>
            </a:r>
          </a:p>
        </p:txBody>
      </p:sp>
      <p:graphicFrame>
        <p:nvGraphicFramePr>
          <p:cNvPr id="3" name="Table 5">
            <a:extLst>
              <a:ext uri="{FF2B5EF4-FFF2-40B4-BE49-F238E27FC236}">
                <a16:creationId xmlns:a16="http://schemas.microsoft.com/office/drawing/2014/main" id="{43234B32-67EE-49D9-B390-A6A310AEA85E}"/>
              </a:ext>
            </a:extLst>
          </p:cNvPr>
          <p:cNvGraphicFramePr>
            <a:graphicFrameLocks/>
          </p:cNvGraphicFramePr>
          <p:nvPr>
            <p:extLst>
              <p:ext uri="{D42A27DB-BD31-4B8C-83A1-F6EECF244321}">
                <p14:modId xmlns:p14="http://schemas.microsoft.com/office/powerpoint/2010/main" val="2513986327"/>
              </p:ext>
            </p:extLst>
          </p:nvPr>
        </p:nvGraphicFramePr>
        <p:xfrm>
          <a:off x="2538190" y="1874520"/>
          <a:ext cx="7115619" cy="3108960"/>
        </p:xfrm>
        <a:graphic>
          <a:graphicData uri="http://schemas.openxmlformats.org/drawingml/2006/table">
            <a:tbl>
              <a:tblPr firstRow="1" bandRow="1">
                <a:tableStyleId>{F5AB1C69-6EDB-4FF4-983F-18BD219EF322}</a:tableStyleId>
              </a:tblPr>
              <a:tblGrid>
                <a:gridCol w="3505199">
                  <a:extLst>
                    <a:ext uri="{9D8B030D-6E8A-4147-A177-3AD203B41FA5}">
                      <a16:colId xmlns:a16="http://schemas.microsoft.com/office/drawing/2014/main" val="602842165"/>
                    </a:ext>
                  </a:extLst>
                </a:gridCol>
                <a:gridCol w="1762252">
                  <a:extLst>
                    <a:ext uri="{9D8B030D-6E8A-4147-A177-3AD203B41FA5}">
                      <a16:colId xmlns:a16="http://schemas.microsoft.com/office/drawing/2014/main" val="190404202"/>
                    </a:ext>
                  </a:extLst>
                </a:gridCol>
                <a:gridCol w="1848168">
                  <a:extLst>
                    <a:ext uri="{9D8B030D-6E8A-4147-A177-3AD203B41FA5}">
                      <a16:colId xmlns:a16="http://schemas.microsoft.com/office/drawing/2014/main" val="4049981328"/>
                    </a:ext>
                  </a:extLst>
                </a:gridCol>
              </a:tblGrid>
              <a:tr h="370840">
                <a:tc>
                  <a:txBody>
                    <a:bodyPr/>
                    <a:lstStyle/>
                    <a:p>
                      <a:endParaRPr lang="en-US" sz="2800" dirty="0"/>
                    </a:p>
                  </a:txBody>
                  <a:tcPr/>
                </a:tc>
                <a:tc>
                  <a:txBody>
                    <a:bodyPr/>
                    <a:lstStyle/>
                    <a:p>
                      <a:pPr algn="ctr"/>
                      <a:r>
                        <a:rPr lang="en-US" sz="2800" dirty="0"/>
                        <a:t>Serverless</a:t>
                      </a:r>
                    </a:p>
                  </a:txBody>
                  <a:tcPr/>
                </a:tc>
                <a:tc>
                  <a:txBody>
                    <a:bodyPr/>
                    <a:lstStyle/>
                    <a:p>
                      <a:pPr algn="ctr"/>
                      <a:r>
                        <a:rPr lang="en-US" sz="2800" dirty="0"/>
                        <a:t>Containers</a:t>
                      </a:r>
                    </a:p>
                  </a:txBody>
                  <a:tcPr/>
                </a:tc>
                <a:extLst>
                  <a:ext uri="{0D108BD9-81ED-4DB2-BD59-A6C34878D82A}">
                    <a16:rowId xmlns:a16="http://schemas.microsoft.com/office/drawing/2014/main" val="2502658964"/>
                  </a:ext>
                </a:extLst>
              </a:tr>
              <a:tr h="370840">
                <a:tc>
                  <a:txBody>
                    <a:bodyPr/>
                    <a:lstStyle/>
                    <a:p>
                      <a:r>
                        <a:rPr lang="en-US" sz="2800" dirty="0"/>
                        <a:t>Physical Machines</a:t>
                      </a:r>
                    </a:p>
                  </a:txBody>
                  <a:tcPr/>
                </a:tc>
                <a:tc>
                  <a:txBody>
                    <a:bodyPr/>
                    <a:lstStyle/>
                    <a:p>
                      <a:pPr algn="ctr"/>
                      <a:r>
                        <a:rPr lang="en-US" sz="2800" dirty="0"/>
                        <a:t>X</a:t>
                      </a:r>
                    </a:p>
                  </a:txBody>
                  <a:tcPr/>
                </a:tc>
                <a:tc>
                  <a:txBody>
                    <a:bodyPr/>
                    <a:lstStyle/>
                    <a:p>
                      <a:pPr algn="ctr"/>
                      <a:endParaRPr lang="en-US" sz="2800" dirty="0"/>
                    </a:p>
                  </a:txBody>
                  <a:tcPr/>
                </a:tc>
                <a:extLst>
                  <a:ext uri="{0D108BD9-81ED-4DB2-BD59-A6C34878D82A}">
                    <a16:rowId xmlns:a16="http://schemas.microsoft.com/office/drawing/2014/main" val="2153000127"/>
                  </a:ext>
                </a:extLst>
              </a:tr>
              <a:tr h="370840">
                <a:tc>
                  <a:txBody>
                    <a:bodyPr/>
                    <a:lstStyle/>
                    <a:p>
                      <a:r>
                        <a:rPr lang="en-US" sz="2800" dirty="0"/>
                        <a:t>Scalability</a:t>
                      </a:r>
                    </a:p>
                  </a:txBody>
                  <a:tcPr/>
                </a:tc>
                <a:tc>
                  <a:txBody>
                    <a:bodyPr/>
                    <a:lstStyle/>
                    <a:p>
                      <a:pPr algn="ctr"/>
                      <a:r>
                        <a:rPr lang="en-US" sz="2800" dirty="0"/>
                        <a:t>X</a:t>
                      </a:r>
                    </a:p>
                  </a:txBody>
                  <a:tcPr/>
                </a:tc>
                <a:tc>
                  <a:txBody>
                    <a:bodyPr/>
                    <a:lstStyle/>
                    <a:p>
                      <a:pPr algn="ctr"/>
                      <a:endParaRPr lang="en-US" sz="2800"/>
                    </a:p>
                  </a:txBody>
                  <a:tcPr/>
                </a:tc>
                <a:extLst>
                  <a:ext uri="{0D108BD9-81ED-4DB2-BD59-A6C34878D82A}">
                    <a16:rowId xmlns:a16="http://schemas.microsoft.com/office/drawing/2014/main" val="313868895"/>
                  </a:ext>
                </a:extLst>
              </a:tr>
              <a:tr h="370840">
                <a:tc>
                  <a:txBody>
                    <a:bodyPr/>
                    <a:lstStyle/>
                    <a:p>
                      <a:r>
                        <a:rPr lang="en-US" sz="2800" dirty="0"/>
                        <a:t>Maintenance</a:t>
                      </a:r>
                    </a:p>
                  </a:txBody>
                  <a:tcPr/>
                </a:tc>
                <a:tc>
                  <a:txBody>
                    <a:bodyPr/>
                    <a:lstStyle/>
                    <a:p>
                      <a:pPr algn="ctr"/>
                      <a:r>
                        <a:rPr lang="en-US" sz="2800" dirty="0"/>
                        <a:t>X</a:t>
                      </a:r>
                    </a:p>
                  </a:txBody>
                  <a:tcPr/>
                </a:tc>
                <a:tc>
                  <a:txBody>
                    <a:bodyPr/>
                    <a:lstStyle/>
                    <a:p>
                      <a:pPr algn="ctr"/>
                      <a:endParaRPr lang="en-US" sz="2800" dirty="0"/>
                    </a:p>
                  </a:txBody>
                  <a:tcPr/>
                </a:tc>
                <a:extLst>
                  <a:ext uri="{0D108BD9-81ED-4DB2-BD59-A6C34878D82A}">
                    <a16:rowId xmlns:a16="http://schemas.microsoft.com/office/drawing/2014/main" val="2595599258"/>
                  </a:ext>
                </a:extLst>
              </a:tr>
              <a:tr h="370840">
                <a:tc>
                  <a:txBody>
                    <a:bodyPr/>
                    <a:lstStyle/>
                    <a:p>
                      <a:r>
                        <a:rPr lang="en-US" sz="2800" dirty="0"/>
                        <a:t>Time of Deployment</a:t>
                      </a:r>
                    </a:p>
                  </a:txBody>
                  <a:tcPr/>
                </a:tc>
                <a:tc>
                  <a:txBody>
                    <a:bodyPr/>
                    <a:lstStyle/>
                    <a:p>
                      <a:pPr algn="ctr"/>
                      <a:r>
                        <a:rPr lang="en-US" sz="2800" dirty="0"/>
                        <a:t>X</a:t>
                      </a:r>
                    </a:p>
                  </a:txBody>
                  <a:tcPr/>
                </a:tc>
                <a:tc>
                  <a:txBody>
                    <a:bodyPr/>
                    <a:lstStyle/>
                    <a:p>
                      <a:pPr algn="ctr"/>
                      <a:endParaRPr lang="en-US" sz="2800" dirty="0"/>
                    </a:p>
                  </a:txBody>
                  <a:tcPr/>
                </a:tc>
                <a:extLst>
                  <a:ext uri="{0D108BD9-81ED-4DB2-BD59-A6C34878D82A}">
                    <a16:rowId xmlns:a16="http://schemas.microsoft.com/office/drawing/2014/main" val="3631763651"/>
                  </a:ext>
                </a:extLst>
              </a:tr>
              <a:tr h="370840">
                <a:tc>
                  <a:txBody>
                    <a:bodyPr/>
                    <a:lstStyle/>
                    <a:p>
                      <a:r>
                        <a:rPr lang="en-US" sz="2800" dirty="0"/>
                        <a:t>Testing</a:t>
                      </a:r>
                    </a:p>
                  </a:txBody>
                  <a:tcPr/>
                </a:tc>
                <a:tc>
                  <a:txBody>
                    <a:bodyPr/>
                    <a:lstStyle/>
                    <a:p>
                      <a:pPr algn="ctr"/>
                      <a:endParaRPr lang="en-US" sz="2800"/>
                    </a:p>
                  </a:txBody>
                  <a:tcPr/>
                </a:tc>
                <a:tc>
                  <a:txBody>
                    <a:bodyPr/>
                    <a:lstStyle/>
                    <a:p>
                      <a:pPr algn="ctr"/>
                      <a:r>
                        <a:rPr lang="en-US" sz="2800" dirty="0"/>
                        <a:t>X</a:t>
                      </a:r>
                    </a:p>
                  </a:txBody>
                  <a:tcPr/>
                </a:tc>
                <a:extLst>
                  <a:ext uri="{0D108BD9-81ED-4DB2-BD59-A6C34878D82A}">
                    <a16:rowId xmlns:a16="http://schemas.microsoft.com/office/drawing/2014/main" val="2701095223"/>
                  </a:ext>
                </a:extLst>
              </a:tr>
            </a:tbl>
          </a:graphicData>
        </a:graphic>
      </p:graphicFrame>
    </p:spTree>
    <p:extLst>
      <p:ext uri="{BB962C8B-B14F-4D97-AF65-F5344CB8AC3E}">
        <p14:creationId xmlns:p14="http://schemas.microsoft.com/office/powerpoint/2010/main" val="18444193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08DC6-4232-456E-8C85-FEEF2956CDF8}"/>
              </a:ext>
            </a:extLst>
          </p:cNvPr>
          <p:cNvSpPr>
            <a:spLocks noGrp="1"/>
          </p:cNvSpPr>
          <p:nvPr>
            <p:ph type="title"/>
          </p:nvPr>
        </p:nvSpPr>
        <p:spPr/>
        <p:txBody>
          <a:bodyPr/>
          <a:lstStyle/>
          <a:p>
            <a:r>
              <a:rPr lang="en-US" dirty="0"/>
              <a:t>Function-as-a-Service (</a:t>
            </a:r>
            <a:r>
              <a:rPr lang="en-US" dirty="0" err="1"/>
              <a:t>FaaS</a:t>
            </a:r>
            <a:r>
              <a:rPr lang="en-US" dirty="0"/>
              <a:t>)</a:t>
            </a:r>
          </a:p>
        </p:txBody>
      </p:sp>
      <p:sp>
        <p:nvSpPr>
          <p:cNvPr id="3" name="Text Placeholder 2">
            <a:extLst>
              <a:ext uri="{FF2B5EF4-FFF2-40B4-BE49-F238E27FC236}">
                <a16:creationId xmlns:a16="http://schemas.microsoft.com/office/drawing/2014/main" id="{01008E94-0619-49B4-9DA4-0277E611D747}"/>
              </a:ext>
            </a:extLst>
          </p:cNvPr>
          <p:cNvSpPr>
            <a:spLocks noGrp="1"/>
          </p:cNvSpPr>
          <p:nvPr>
            <p:ph type="body" idx="1"/>
          </p:nvPr>
        </p:nvSpPr>
        <p:spPr/>
        <p:txBody>
          <a:bodyPr>
            <a:normAutofit/>
          </a:bodyPr>
          <a:lstStyle/>
          <a:p>
            <a:r>
              <a:rPr lang="en-US" sz="2000" dirty="0"/>
              <a:t>Building Microservice REST APIs Using Azure Functions</a:t>
            </a:r>
          </a:p>
        </p:txBody>
      </p:sp>
    </p:spTree>
    <p:extLst>
      <p:ext uri="{BB962C8B-B14F-4D97-AF65-F5344CB8AC3E}">
        <p14:creationId xmlns:p14="http://schemas.microsoft.com/office/powerpoint/2010/main" val="40141663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D75C4-60B9-4C45-B82A-2A665580B80D}"/>
              </a:ext>
            </a:extLst>
          </p:cNvPr>
          <p:cNvSpPr>
            <a:spLocks noGrp="1"/>
          </p:cNvSpPr>
          <p:nvPr>
            <p:ph type="title"/>
          </p:nvPr>
        </p:nvSpPr>
        <p:spPr/>
        <p:txBody>
          <a:bodyPr>
            <a:normAutofit fontScale="90000"/>
          </a:bodyPr>
          <a:lstStyle/>
          <a:p>
            <a:r>
              <a:rPr lang="en-US" dirty="0"/>
              <a:t>Function-as-a-Service (</a:t>
            </a:r>
            <a:r>
              <a:rPr lang="en-US" dirty="0" err="1"/>
              <a:t>FaaS</a:t>
            </a:r>
            <a:r>
              <a:rPr lang="en-US" dirty="0"/>
              <a:t>)</a:t>
            </a:r>
          </a:p>
        </p:txBody>
      </p:sp>
      <p:sp>
        <p:nvSpPr>
          <p:cNvPr id="3" name="Rectangle: Rounded Corners 2">
            <a:extLst>
              <a:ext uri="{FF2B5EF4-FFF2-40B4-BE49-F238E27FC236}">
                <a16:creationId xmlns:a16="http://schemas.microsoft.com/office/drawing/2014/main" id="{4E23FAD4-EFFD-4B9C-9CBD-15F18353D843}"/>
              </a:ext>
            </a:extLst>
          </p:cNvPr>
          <p:cNvSpPr/>
          <p:nvPr/>
        </p:nvSpPr>
        <p:spPr>
          <a:xfrm>
            <a:off x="2282140" y="2827116"/>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Small Bits of Code</a:t>
            </a:r>
          </a:p>
        </p:txBody>
      </p:sp>
      <p:sp>
        <p:nvSpPr>
          <p:cNvPr id="4" name="Rectangle: Rounded Corners 3">
            <a:extLst>
              <a:ext uri="{FF2B5EF4-FFF2-40B4-BE49-F238E27FC236}">
                <a16:creationId xmlns:a16="http://schemas.microsoft.com/office/drawing/2014/main" id="{4DC775A9-B4D7-4E09-B2D7-104356A2915F}"/>
              </a:ext>
            </a:extLst>
          </p:cNvPr>
          <p:cNvSpPr/>
          <p:nvPr/>
        </p:nvSpPr>
        <p:spPr>
          <a:xfrm>
            <a:off x="6773121" y="2827116"/>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Responds to Triggers</a:t>
            </a:r>
          </a:p>
        </p:txBody>
      </p:sp>
    </p:spTree>
    <p:extLst>
      <p:ext uri="{BB962C8B-B14F-4D97-AF65-F5344CB8AC3E}">
        <p14:creationId xmlns:p14="http://schemas.microsoft.com/office/powerpoint/2010/main" val="96452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9EC5-9B4B-4372-BE00-F71E6103F486}"/>
              </a:ext>
            </a:extLst>
          </p:cNvPr>
          <p:cNvSpPr>
            <a:spLocks noGrp="1"/>
          </p:cNvSpPr>
          <p:nvPr>
            <p:ph type="title"/>
          </p:nvPr>
        </p:nvSpPr>
        <p:spPr/>
        <p:txBody>
          <a:bodyPr>
            <a:normAutofit fontScale="90000"/>
          </a:bodyPr>
          <a:lstStyle/>
          <a:p>
            <a:r>
              <a:rPr lang="en-US" dirty="0"/>
              <a:t>Function-as-a-Service (</a:t>
            </a:r>
            <a:r>
              <a:rPr lang="en-US" dirty="0" err="1"/>
              <a:t>FaaS</a:t>
            </a:r>
            <a:r>
              <a:rPr lang="en-US" dirty="0"/>
              <a:t>)</a:t>
            </a:r>
          </a:p>
        </p:txBody>
      </p:sp>
      <p:sp>
        <p:nvSpPr>
          <p:cNvPr id="3" name="Rectangle: Rounded Corners 2">
            <a:extLst>
              <a:ext uri="{FF2B5EF4-FFF2-40B4-BE49-F238E27FC236}">
                <a16:creationId xmlns:a16="http://schemas.microsoft.com/office/drawing/2014/main" id="{3DE69190-9860-4CE3-AA3D-204B11BD51DF}"/>
              </a:ext>
            </a:extLst>
          </p:cNvPr>
          <p:cNvSpPr/>
          <p:nvPr/>
        </p:nvSpPr>
        <p:spPr>
          <a:xfrm>
            <a:off x="2282140" y="2827116"/>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Small Bits of Code</a:t>
            </a:r>
          </a:p>
        </p:txBody>
      </p:sp>
      <p:sp>
        <p:nvSpPr>
          <p:cNvPr id="4" name="Rectangle: Rounded Corners 3">
            <a:extLst>
              <a:ext uri="{FF2B5EF4-FFF2-40B4-BE49-F238E27FC236}">
                <a16:creationId xmlns:a16="http://schemas.microsoft.com/office/drawing/2014/main" id="{53578066-B836-4CBA-9FDE-A51B3811E150}"/>
              </a:ext>
            </a:extLst>
          </p:cNvPr>
          <p:cNvSpPr/>
          <p:nvPr/>
        </p:nvSpPr>
        <p:spPr>
          <a:xfrm>
            <a:off x="6773121" y="2827116"/>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Responds to Triggers</a:t>
            </a:r>
          </a:p>
        </p:txBody>
      </p:sp>
    </p:spTree>
    <p:extLst>
      <p:ext uri="{BB962C8B-B14F-4D97-AF65-F5344CB8AC3E}">
        <p14:creationId xmlns:p14="http://schemas.microsoft.com/office/powerpoint/2010/main" val="203759185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4.79167E-6 0 L 0.0013 -0.16065 " pathEditMode="relative" rAng="0" ptsTypes="AA">
                                      <p:cBhvr>
                                        <p:cTn id="6" dur="500" fill="hold"/>
                                        <p:tgtEl>
                                          <p:spTgt spid="3"/>
                                        </p:tgtEl>
                                        <p:attrNameLst>
                                          <p:attrName>ppt_x</p:attrName>
                                          <p:attrName>ppt_y</p:attrName>
                                        </p:attrNameLst>
                                      </p:cBhvr>
                                      <p:rCtr x="65" y="-8032"/>
                                    </p:animMotion>
                                  </p:childTnLst>
                                </p:cTn>
                              </p:par>
                              <p:par>
                                <p:cTn id="7" presetID="42" presetClass="path" presetSubtype="0" accel="50000" decel="50000" fill="hold" grpId="0" nodeType="withEffect">
                                  <p:stCondLst>
                                    <p:cond delay="0"/>
                                  </p:stCondLst>
                                  <p:childTnLst>
                                    <p:animMotion origin="layout" path="M -4.58333E-6 0 L 0.00131 -0.16065 " pathEditMode="relative" rAng="0" ptsTypes="AA">
                                      <p:cBhvr>
                                        <p:cTn id="8" dur="500" fill="hold"/>
                                        <p:tgtEl>
                                          <p:spTgt spid="4"/>
                                        </p:tgtEl>
                                        <p:attrNameLst>
                                          <p:attrName>ppt_x</p:attrName>
                                          <p:attrName>ppt_y</p:attrName>
                                        </p:attrNameLst>
                                      </p:cBhvr>
                                      <p:rCtr x="65" y="-80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68023-CA2C-421A-A8C4-BF3CBA77A502}"/>
              </a:ext>
            </a:extLst>
          </p:cNvPr>
          <p:cNvSpPr>
            <a:spLocks noGrp="1"/>
          </p:cNvSpPr>
          <p:nvPr>
            <p:ph type="title"/>
          </p:nvPr>
        </p:nvSpPr>
        <p:spPr/>
        <p:txBody>
          <a:bodyPr>
            <a:normAutofit fontScale="90000"/>
          </a:bodyPr>
          <a:lstStyle/>
          <a:p>
            <a:r>
              <a:rPr lang="en-US" dirty="0"/>
              <a:t>Function-as-a-Service (</a:t>
            </a:r>
            <a:r>
              <a:rPr lang="en-US" dirty="0" err="1"/>
              <a:t>FaaS</a:t>
            </a:r>
            <a:r>
              <a:rPr lang="en-US" dirty="0"/>
              <a:t>)</a:t>
            </a:r>
          </a:p>
        </p:txBody>
      </p:sp>
      <p:sp>
        <p:nvSpPr>
          <p:cNvPr id="3" name="Rectangle 2">
            <a:extLst>
              <a:ext uri="{FF2B5EF4-FFF2-40B4-BE49-F238E27FC236}">
                <a16:creationId xmlns:a16="http://schemas.microsoft.com/office/drawing/2014/main" id="{F63F443D-C415-4492-97EC-43620A529463}"/>
              </a:ext>
            </a:extLst>
          </p:cNvPr>
          <p:cNvSpPr/>
          <p:nvPr/>
        </p:nvSpPr>
        <p:spPr>
          <a:xfrm>
            <a:off x="1483489" y="3136739"/>
            <a:ext cx="3819646" cy="3467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Monolithic Application</a:t>
            </a:r>
          </a:p>
        </p:txBody>
      </p:sp>
      <p:grpSp>
        <p:nvGrpSpPr>
          <p:cNvPr id="4" name="Group 3">
            <a:extLst>
              <a:ext uri="{FF2B5EF4-FFF2-40B4-BE49-F238E27FC236}">
                <a16:creationId xmlns:a16="http://schemas.microsoft.com/office/drawing/2014/main" id="{7016753E-7A57-4686-A84D-A16CDE7C584D}"/>
              </a:ext>
            </a:extLst>
          </p:cNvPr>
          <p:cNvGrpSpPr/>
          <p:nvPr/>
        </p:nvGrpSpPr>
        <p:grpSpPr>
          <a:xfrm>
            <a:off x="5627226" y="3136739"/>
            <a:ext cx="2662177" cy="3467663"/>
            <a:chOff x="5627226" y="3136739"/>
            <a:chExt cx="2662177" cy="3467663"/>
          </a:xfrm>
        </p:grpSpPr>
        <p:sp>
          <p:nvSpPr>
            <p:cNvPr id="5" name="Rectangle 4">
              <a:extLst>
                <a:ext uri="{FF2B5EF4-FFF2-40B4-BE49-F238E27FC236}">
                  <a16:creationId xmlns:a16="http://schemas.microsoft.com/office/drawing/2014/main" id="{FF00AB38-CD04-4130-84A0-51660B25B08D}"/>
                </a:ext>
              </a:extLst>
            </p:cNvPr>
            <p:cNvSpPr/>
            <p:nvPr/>
          </p:nvSpPr>
          <p:spPr>
            <a:xfrm>
              <a:off x="5627226" y="3136739"/>
              <a:ext cx="2662177" cy="1060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Microservice</a:t>
              </a:r>
            </a:p>
          </p:txBody>
        </p:sp>
        <p:sp>
          <p:nvSpPr>
            <p:cNvPr id="6" name="Rectangle 5">
              <a:extLst>
                <a:ext uri="{FF2B5EF4-FFF2-40B4-BE49-F238E27FC236}">
                  <a16:creationId xmlns:a16="http://schemas.microsoft.com/office/drawing/2014/main" id="{6BAD2236-46EC-4E27-A5FA-9CE8CBC98213}"/>
                </a:ext>
              </a:extLst>
            </p:cNvPr>
            <p:cNvSpPr/>
            <p:nvPr/>
          </p:nvSpPr>
          <p:spPr>
            <a:xfrm>
              <a:off x="5627226" y="4340506"/>
              <a:ext cx="2662177" cy="1060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Microservice</a:t>
              </a:r>
            </a:p>
          </p:txBody>
        </p:sp>
        <p:sp>
          <p:nvSpPr>
            <p:cNvPr id="7" name="Rectangle 6">
              <a:extLst>
                <a:ext uri="{FF2B5EF4-FFF2-40B4-BE49-F238E27FC236}">
                  <a16:creationId xmlns:a16="http://schemas.microsoft.com/office/drawing/2014/main" id="{D5025494-D9EB-4062-948F-118762E8E044}"/>
                </a:ext>
              </a:extLst>
            </p:cNvPr>
            <p:cNvSpPr/>
            <p:nvPr/>
          </p:nvSpPr>
          <p:spPr>
            <a:xfrm>
              <a:off x="5627226" y="5544273"/>
              <a:ext cx="2662177" cy="1060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Microservice</a:t>
              </a:r>
            </a:p>
          </p:txBody>
        </p:sp>
      </p:grpSp>
      <p:grpSp>
        <p:nvGrpSpPr>
          <p:cNvPr id="8" name="Group 7">
            <a:extLst>
              <a:ext uri="{FF2B5EF4-FFF2-40B4-BE49-F238E27FC236}">
                <a16:creationId xmlns:a16="http://schemas.microsoft.com/office/drawing/2014/main" id="{F3648095-231C-47B3-880B-F0B35DD35740}"/>
              </a:ext>
            </a:extLst>
          </p:cNvPr>
          <p:cNvGrpSpPr/>
          <p:nvPr/>
        </p:nvGrpSpPr>
        <p:grpSpPr>
          <a:xfrm>
            <a:off x="8613494" y="3136739"/>
            <a:ext cx="2095017" cy="3467663"/>
            <a:chOff x="8613494" y="3136739"/>
            <a:chExt cx="2095017" cy="3467663"/>
          </a:xfrm>
        </p:grpSpPr>
        <p:sp>
          <p:nvSpPr>
            <p:cNvPr id="9" name="Rectangle 8">
              <a:extLst>
                <a:ext uri="{FF2B5EF4-FFF2-40B4-BE49-F238E27FC236}">
                  <a16:creationId xmlns:a16="http://schemas.microsoft.com/office/drawing/2014/main" id="{65672DC7-4CE3-40D3-94BF-91B26668577D}"/>
                </a:ext>
              </a:extLst>
            </p:cNvPr>
            <p:cNvSpPr/>
            <p:nvPr/>
          </p:nvSpPr>
          <p:spPr>
            <a:xfrm>
              <a:off x="8613494" y="3136739"/>
              <a:ext cx="2095017" cy="43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a:t>
              </a:r>
            </a:p>
          </p:txBody>
        </p:sp>
        <p:sp>
          <p:nvSpPr>
            <p:cNvPr id="10" name="Rectangle 9">
              <a:extLst>
                <a:ext uri="{FF2B5EF4-FFF2-40B4-BE49-F238E27FC236}">
                  <a16:creationId xmlns:a16="http://schemas.microsoft.com/office/drawing/2014/main" id="{7B2FD1EC-5191-4D15-9C0F-E35409A5C7E6}"/>
                </a:ext>
              </a:extLst>
            </p:cNvPr>
            <p:cNvSpPr/>
            <p:nvPr/>
          </p:nvSpPr>
          <p:spPr>
            <a:xfrm>
              <a:off x="8613494" y="3757030"/>
              <a:ext cx="2095017" cy="43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Function</a:t>
              </a:r>
            </a:p>
          </p:txBody>
        </p:sp>
        <p:sp>
          <p:nvSpPr>
            <p:cNvPr id="11" name="Rectangle 10">
              <a:extLst>
                <a:ext uri="{FF2B5EF4-FFF2-40B4-BE49-F238E27FC236}">
                  <a16:creationId xmlns:a16="http://schemas.microsoft.com/office/drawing/2014/main" id="{B4893F8D-7180-4D11-A0A0-902D4D5FD594}"/>
                </a:ext>
              </a:extLst>
            </p:cNvPr>
            <p:cNvSpPr/>
            <p:nvPr/>
          </p:nvSpPr>
          <p:spPr>
            <a:xfrm>
              <a:off x="8613494" y="4377321"/>
              <a:ext cx="2095017" cy="43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Function</a:t>
              </a:r>
            </a:p>
          </p:txBody>
        </p:sp>
        <p:sp>
          <p:nvSpPr>
            <p:cNvPr id="12" name="Rectangle 11">
              <a:extLst>
                <a:ext uri="{FF2B5EF4-FFF2-40B4-BE49-F238E27FC236}">
                  <a16:creationId xmlns:a16="http://schemas.microsoft.com/office/drawing/2014/main" id="{EECB0B5F-8C4F-4CC3-A8A1-EC078E818052}"/>
                </a:ext>
              </a:extLst>
            </p:cNvPr>
            <p:cNvSpPr/>
            <p:nvPr/>
          </p:nvSpPr>
          <p:spPr>
            <a:xfrm>
              <a:off x="8613494" y="4997612"/>
              <a:ext cx="2095017" cy="43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Function</a:t>
              </a:r>
            </a:p>
          </p:txBody>
        </p:sp>
        <p:sp>
          <p:nvSpPr>
            <p:cNvPr id="13" name="Rectangle 12">
              <a:extLst>
                <a:ext uri="{FF2B5EF4-FFF2-40B4-BE49-F238E27FC236}">
                  <a16:creationId xmlns:a16="http://schemas.microsoft.com/office/drawing/2014/main" id="{A0325532-ADA0-47F1-A922-693ABE9655B2}"/>
                </a:ext>
              </a:extLst>
            </p:cNvPr>
            <p:cNvSpPr/>
            <p:nvPr/>
          </p:nvSpPr>
          <p:spPr>
            <a:xfrm>
              <a:off x="8613494" y="5544273"/>
              <a:ext cx="2095017" cy="43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Function</a:t>
              </a:r>
            </a:p>
          </p:txBody>
        </p:sp>
        <p:sp>
          <p:nvSpPr>
            <p:cNvPr id="14" name="Rectangle 13">
              <a:extLst>
                <a:ext uri="{FF2B5EF4-FFF2-40B4-BE49-F238E27FC236}">
                  <a16:creationId xmlns:a16="http://schemas.microsoft.com/office/drawing/2014/main" id="{2DC46F57-E56A-40B6-A095-E2E2D43D6EFC}"/>
                </a:ext>
              </a:extLst>
            </p:cNvPr>
            <p:cNvSpPr/>
            <p:nvPr/>
          </p:nvSpPr>
          <p:spPr>
            <a:xfrm>
              <a:off x="8613494" y="6164564"/>
              <a:ext cx="2095017" cy="43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Function</a:t>
              </a:r>
            </a:p>
          </p:txBody>
        </p:sp>
      </p:grpSp>
      <p:sp>
        <p:nvSpPr>
          <p:cNvPr id="15" name="Rectangle: Rounded Corners 14">
            <a:extLst>
              <a:ext uri="{FF2B5EF4-FFF2-40B4-BE49-F238E27FC236}">
                <a16:creationId xmlns:a16="http://schemas.microsoft.com/office/drawing/2014/main" id="{95084510-8207-4AD9-A7D1-F77D51BB3240}"/>
              </a:ext>
            </a:extLst>
          </p:cNvPr>
          <p:cNvSpPr/>
          <p:nvPr/>
        </p:nvSpPr>
        <p:spPr>
          <a:xfrm>
            <a:off x="2282140" y="170621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Small Bits of Code</a:t>
            </a:r>
          </a:p>
        </p:txBody>
      </p:sp>
      <p:sp>
        <p:nvSpPr>
          <p:cNvPr id="16" name="Rectangle: Rounded Corners 15">
            <a:extLst>
              <a:ext uri="{FF2B5EF4-FFF2-40B4-BE49-F238E27FC236}">
                <a16:creationId xmlns:a16="http://schemas.microsoft.com/office/drawing/2014/main" id="{40978435-2664-41A8-8654-B684E25E2E45}"/>
              </a:ext>
            </a:extLst>
          </p:cNvPr>
          <p:cNvSpPr/>
          <p:nvPr/>
        </p:nvSpPr>
        <p:spPr>
          <a:xfrm>
            <a:off x="6773121" y="170621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Responds to Triggers</a:t>
            </a:r>
          </a:p>
        </p:txBody>
      </p:sp>
    </p:spTree>
    <p:extLst>
      <p:ext uri="{BB962C8B-B14F-4D97-AF65-F5344CB8AC3E}">
        <p14:creationId xmlns:p14="http://schemas.microsoft.com/office/powerpoint/2010/main" val="217077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FCC7C-C712-4674-AE90-1B6B28E480C8}"/>
              </a:ext>
            </a:extLst>
          </p:cNvPr>
          <p:cNvSpPr>
            <a:spLocks noGrp="1"/>
          </p:cNvSpPr>
          <p:nvPr>
            <p:ph type="title"/>
          </p:nvPr>
        </p:nvSpPr>
        <p:spPr/>
        <p:txBody>
          <a:bodyPr/>
          <a:lstStyle/>
          <a:p>
            <a:r>
              <a:rPr lang="en-US" dirty="0"/>
              <a:t>What are microservices?</a:t>
            </a:r>
          </a:p>
        </p:txBody>
      </p:sp>
      <p:sp>
        <p:nvSpPr>
          <p:cNvPr id="3" name="Text Placeholder 2">
            <a:extLst>
              <a:ext uri="{FF2B5EF4-FFF2-40B4-BE49-F238E27FC236}">
                <a16:creationId xmlns:a16="http://schemas.microsoft.com/office/drawing/2014/main" id="{70842C37-195A-4CDE-B6B7-12068291E937}"/>
              </a:ext>
            </a:extLst>
          </p:cNvPr>
          <p:cNvSpPr>
            <a:spLocks noGrp="1"/>
          </p:cNvSpPr>
          <p:nvPr>
            <p:ph type="body" idx="1"/>
          </p:nvPr>
        </p:nvSpPr>
        <p:spPr/>
        <p:txBody>
          <a:bodyPr>
            <a:normAutofit/>
          </a:bodyPr>
          <a:lstStyle/>
          <a:p>
            <a:r>
              <a:rPr lang="en-US" sz="2000" dirty="0"/>
              <a:t>Building Microservice REST APIs Using Azure Functions</a:t>
            </a:r>
          </a:p>
        </p:txBody>
      </p:sp>
    </p:spTree>
    <p:extLst>
      <p:ext uri="{BB962C8B-B14F-4D97-AF65-F5344CB8AC3E}">
        <p14:creationId xmlns:p14="http://schemas.microsoft.com/office/powerpoint/2010/main" val="8234089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F6242-0195-4968-AAFD-9A864A0F0DA3}"/>
              </a:ext>
            </a:extLst>
          </p:cNvPr>
          <p:cNvSpPr>
            <a:spLocks noGrp="1"/>
          </p:cNvSpPr>
          <p:nvPr>
            <p:ph type="title"/>
          </p:nvPr>
        </p:nvSpPr>
        <p:spPr/>
        <p:txBody>
          <a:bodyPr>
            <a:normAutofit fontScale="90000"/>
          </a:bodyPr>
          <a:lstStyle/>
          <a:p>
            <a:r>
              <a:rPr lang="en-US" dirty="0" err="1"/>
              <a:t>FaaS</a:t>
            </a:r>
            <a:r>
              <a:rPr lang="en-US" dirty="0"/>
              <a:t> Market Landscape</a:t>
            </a:r>
          </a:p>
        </p:txBody>
      </p:sp>
      <p:grpSp>
        <p:nvGrpSpPr>
          <p:cNvPr id="4" name="Group 3">
            <a:extLst>
              <a:ext uri="{FF2B5EF4-FFF2-40B4-BE49-F238E27FC236}">
                <a16:creationId xmlns:a16="http://schemas.microsoft.com/office/drawing/2014/main" id="{CE4815B6-98A7-4180-8DA5-A55B9023EC29}"/>
              </a:ext>
            </a:extLst>
          </p:cNvPr>
          <p:cNvGrpSpPr/>
          <p:nvPr/>
        </p:nvGrpSpPr>
        <p:grpSpPr>
          <a:xfrm>
            <a:off x="549373" y="1358540"/>
            <a:ext cx="2901750" cy="3672770"/>
            <a:chOff x="549373" y="1358540"/>
            <a:chExt cx="2901750" cy="3672770"/>
          </a:xfrm>
        </p:grpSpPr>
        <p:pic>
          <p:nvPicPr>
            <p:cNvPr id="1030" name="Picture 6" descr="See the source image">
              <a:extLst>
                <a:ext uri="{FF2B5EF4-FFF2-40B4-BE49-F238E27FC236}">
                  <a16:creationId xmlns:a16="http://schemas.microsoft.com/office/drawing/2014/main" id="{91A6C984-BC23-4FAE-8957-B19D16A9D2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373" y="1358540"/>
              <a:ext cx="2901750" cy="300181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D49D7F5-A7D2-4752-AF09-FA0BF082F95C}"/>
                </a:ext>
              </a:extLst>
            </p:cNvPr>
            <p:cNvSpPr txBox="1"/>
            <p:nvPr/>
          </p:nvSpPr>
          <p:spPr>
            <a:xfrm>
              <a:off x="682804" y="4508090"/>
              <a:ext cx="2634888" cy="523220"/>
            </a:xfrm>
            <a:prstGeom prst="rect">
              <a:avLst/>
            </a:prstGeom>
            <a:noFill/>
          </p:spPr>
          <p:txBody>
            <a:bodyPr wrap="none" rtlCol="0">
              <a:spAutoFit/>
            </a:bodyPr>
            <a:lstStyle/>
            <a:p>
              <a:r>
                <a:rPr lang="en-US" sz="2800" dirty="0">
                  <a:solidFill>
                    <a:srgbClr val="009CE9"/>
                  </a:solidFill>
                  <a:latin typeface="Kamerik205 8" panose="020B0803030600020004" pitchFamily="34" charset="0"/>
                </a:rPr>
                <a:t>AWS Lambda</a:t>
              </a:r>
            </a:p>
          </p:txBody>
        </p:sp>
      </p:grpSp>
      <p:grpSp>
        <p:nvGrpSpPr>
          <p:cNvPr id="5" name="Group 4">
            <a:extLst>
              <a:ext uri="{FF2B5EF4-FFF2-40B4-BE49-F238E27FC236}">
                <a16:creationId xmlns:a16="http://schemas.microsoft.com/office/drawing/2014/main" id="{C897D875-B277-402F-9B54-8E23348F5C60}"/>
              </a:ext>
            </a:extLst>
          </p:cNvPr>
          <p:cNvGrpSpPr/>
          <p:nvPr/>
        </p:nvGrpSpPr>
        <p:grpSpPr>
          <a:xfrm>
            <a:off x="4345022" y="1358540"/>
            <a:ext cx="3480620" cy="3672770"/>
            <a:chOff x="4345022" y="1358540"/>
            <a:chExt cx="3480620" cy="3672770"/>
          </a:xfrm>
        </p:grpSpPr>
        <p:pic>
          <p:nvPicPr>
            <p:cNvPr id="1026" name="Picture 2" descr="See the source image">
              <a:extLst>
                <a:ext uri="{FF2B5EF4-FFF2-40B4-BE49-F238E27FC236}">
                  <a16:creationId xmlns:a16="http://schemas.microsoft.com/office/drawing/2014/main" id="{11040495-F8CB-41AC-81A3-06F1D31F81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548" r="19548"/>
            <a:stretch/>
          </p:blipFill>
          <p:spPr bwMode="auto">
            <a:xfrm>
              <a:off x="4345022" y="1358540"/>
              <a:ext cx="3480620" cy="30003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7136AFA-125D-44F9-AECF-383A3E55E66B}"/>
                </a:ext>
              </a:extLst>
            </p:cNvPr>
            <p:cNvSpPr txBox="1"/>
            <p:nvPr/>
          </p:nvSpPr>
          <p:spPr>
            <a:xfrm>
              <a:off x="4489598" y="4508090"/>
              <a:ext cx="3212803" cy="523220"/>
            </a:xfrm>
            <a:prstGeom prst="rect">
              <a:avLst/>
            </a:prstGeom>
            <a:noFill/>
          </p:spPr>
          <p:txBody>
            <a:bodyPr wrap="none" rtlCol="0">
              <a:spAutoFit/>
            </a:bodyPr>
            <a:lstStyle/>
            <a:p>
              <a:r>
                <a:rPr lang="en-US" sz="2800" dirty="0">
                  <a:solidFill>
                    <a:srgbClr val="009CE9"/>
                  </a:solidFill>
                  <a:latin typeface="Kamerik205 8" panose="020B0803030600020004" pitchFamily="34" charset="0"/>
                </a:rPr>
                <a:t>Azure Functions</a:t>
              </a:r>
            </a:p>
          </p:txBody>
        </p:sp>
      </p:grpSp>
      <p:grpSp>
        <p:nvGrpSpPr>
          <p:cNvPr id="6" name="Group 5">
            <a:extLst>
              <a:ext uri="{FF2B5EF4-FFF2-40B4-BE49-F238E27FC236}">
                <a16:creationId xmlns:a16="http://schemas.microsoft.com/office/drawing/2014/main" id="{A309D8B7-3097-449F-B1BB-B51EA24062E0}"/>
              </a:ext>
            </a:extLst>
          </p:cNvPr>
          <p:cNvGrpSpPr/>
          <p:nvPr/>
        </p:nvGrpSpPr>
        <p:grpSpPr>
          <a:xfrm>
            <a:off x="8972856" y="1358540"/>
            <a:ext cx="3000375" cy="4534545"/>
            <a:chOff x="8972856" y="1358540"/>
            <a:chExt cx="3000375" cy="4534545"/>
          </a:xfrm>
        </p:grpSpPr>
        <p:pic>
          <p:nvPicPr>
            <p:cNvPr id="1028" name="Picture 4" descr="See the source image">
              <a:extLst>
                <a:ext uri="{FF2B5EF4-FFF2-40B4-BE49-F238E27FC236}">
                  <a16:creationId xmlns:a16="http://schemas.microsoft.com/office/drawing/2014/main" id="{E62547B3-9568-4FB7-BFAF-65A84090EC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2856" y="1358540"/>
              <a:ext cx="3000375" cy="30003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C64CCAC-951E-40B5-9303-954CB6A48649}"/>
                </a:ext>
              </a:extLst>
            </p:cNvPr>
            <p:cNvSpPr txBox="1"/>
            <p:nvPr/>
          </p:nvSpPr>
          <p:spPr>
            <a:xfrm>
              <a:off x="9455713" y="4508090"/>
              <a:ext cx="2034660" cy="1384995"/>
            </a:xfrm>
            <a:prstGeom prst="rect">
              <a:avLst/>
            </a:prstGeom>
            <a:noFill/>
          </p:spPr>
          <p:txBody>
            <a:bodyPr wrap="none" rtlCol="0">
              <a:spAutoFit/>
            </a:bodyPr>
            <a:lstStyle/>
            <a:p>
              <a:pPr algn="ctr"/>
              <a:r>
                <a:rPr lang="en-US" sz="2800" dirty="0">
                  <a:solidFill>
                    <a:srgbClr val="009CE9"/>
                  </a:solidFill>
                  <a:latin typeface="Kamerik205 8" panose="020B0803030600020004" pitchFamily="34" charset="0"/>
                </a:rPr>
                <a:t>Google</a:t>
              </a:r>
            </a:p>
            <a:p>
              <a:pPr algn="ctr"/>
              <a:r>
                <a:rPr lang="en-US" sz="2800" dirty="0">
                  <a:solidFill>
                    <a:srgbClr val="009CE9"/>
                  </a:solidFill>
                  <a:latin typeface="Kamerik205 8" panose="020B0803030600020004" pitchFamily="34" charset="0"/>
                </a:rPr>
                <a:t>Cloud</a:t>
              </a:r>
            </a:p>
            <a:p>
              <a:pPr algn="ctr"/>
              <a:r>
                <a:rPr lang="en-US" sz="2800" dirty="0">
                  <a:solidFill>
                    <a:srgbClr val="009CE9"/>
                  </a:solidFill>
                  <a:latin typeface="Kamerik205 8" panose="020B0803030600020004" pitchFamily="34" charset="0"/>
                </a:rPr>
                <a:t>Functions</a:t>
              </a:r>
            </a:p>
          </p:txBody>
        </p:sp>
      </p:grpSp>
    </p:spTree>
    <p:extLst>
      <p:ext uri="{BB962C8B-B14F-4D97-AF65-F5344CB8AC3E}">
        <p14:creationId xmlns:p14="http://schemas.microsoft.com/office/powerpoint/2010/main" val="2630764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F6242-0195-4968-AAFD-9A864A0F0DA3}"/>
              </a:ext>
            </a:extLst>
          </p:cNvPr>
          <p:cNvSpPr>
            <a:spLocks noGrp="1"/>
          </p:cNvSpPr>
          <p:nvPr>
            <p:ph type="title"/>
          </p:nvPr>
        </p:nvSpPr>
        <p:spPr/>
        <p:txBody>
          <a:bodyPr>
            <a:normAutofit fontScale="90000"/>
          </a:bodyPr>
          <a:lstStyle/>
          <a:p>
            <a:r>
              <a:rPr lang="en-US" dirty="0" err="1"/>
              <a:t>FaaS</a:t>
            </a:r>
            <a:r>
              <a:rPr lang="en-US" dirty="0"/>
              <a:t> Market Landscape</a:t>
            </a:r>
          </a:p>
        </p:txBody>
      </p:sp>
      <p:grpSp>
        <p:nvGrpSpPr>
          <p:cNvPr id="4" name="Group 3">
            <a:extLst>
              <a:ext uri="{FF2B5EF4-FFF2-40B4-BE49-F238E27FC236}">
                <a16:creationId xmlns:a16="http://schemas.microsoft.com/office/drawing/2014/main" id="{CE4815B6-98A7-4180-8DA5-A55B9023EC29}"/>
              </a:ext>
            </a:extLst>
          </p:cNvPr>
          <p:cNvGrpSpPr/>
          <p:nvPr/>
        </p:nvGrpSpPr>
        <p:grpSpPr>
          <a:xfrm>
            <a:off x="549373" y="1358540"/>
            <a:ext cx="2901750" cy="3672770"/>
            <a:chOff x="549373" y="1358540"/>
            <a:chExt cx="2901750" cy="3672770"/>
          </a:xfrm>
        </p:grpSpPr>
        <p:pic>
          <p:nvPicPr>
            <p:cNvPr id="1030" name="Picture 6" descr="See the source image">
              <a:extLst>
                <a:ext uri="{FF2B5EF4-FFF2-40B4-BE49-F238E27FC236}">
                  <a16:creationId xmlns:a16="http://schemas.microsoft.com/office/drawing/2014/main" id="{91A6C984-BC23-4FAE-8957-B19D16A9D2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373" y="1358540"/>
              <a:ext cx="2901750" cy="300181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D49D7F5-A7D2-4752-AF09-FA0BF082F95C}"/>
                </a:ext>
              </a:extLst>
            </p:cNvPr>
            <p:cNvSpPr txBox="1"/>
            <p:nvPr/>
          </p:nvSpPr>
          <p:spPr>
            <a:xfrm>
              <a:off x="682804" y="4508090"/>
              <a:ext cx="2634888" cy="523220"/>
            </a:xfrm>
            <a:prstGeom prst="rect">
              <a:avLst/>
            </a:prstGeom>
            <a:noFill/>
          </p:spPr>
          <p:txBody>
            <a:bodyPr wrap="none" rtlCol="0">
              <a:spAutoFit/>
            </a:bodyPr>
            <a:lstStyle/>
            <a:p>
              <a:r>
                <a:rPr lang="en-US" sz="2800" dirty="0">
                  <a:solidFill>
                    <a:srgbClr val="009CE9"/>
                  </a:solidFill>
                  <a:latin typeface="Kamerik205 8" panose="020B0803030600020004" pitchFamily="34" charset="0"/>
                </a:rPr>
                <a:t>AWS Lambda</a:t>
              </a:r>
            </a:p>
          </p:txBody>
        </p:sp>
      </p:grpSp>
      <p:grpSp>
        <p:nvGrpSpPr>
          <p:cNvPr id="5" name="Group 4">
            <a:extLst>
              <a:ext uri="{FF2B5EF4-FFF2-40B4-BE49-F238E27FC236}">
                <a16:creationId xmlns:a16="http://schemas.microsoft.com/office/drawing/2014/main" id="{C897D875-B277-402F-9B54-8E23348F5C60}"/>
              </a:ext>
            </a:extLst>
          </p:cNvPr>
          <p:cNvGrpSpPr/>
          <p:nvPr/>
        </p:nvGrpSpPr>
        <p:grpSpPr>
          <a:xfrm>
            <a:off x="4345022" y="1358540"/>
            <a:ext cx="3480620" cy="3672770"/>
            <a:chOff x="4345022" y="1358540"/>
            <a:chExt cx="3480620" cy="3672770"/>
          </a:xfrm>
        </p:grpSpPr>
        <p:pic>
          <p:nvPicPr>
            <p:cNvPr id="1026" name="Picture 2" descr="See the source image">
              <a:extLst>
                <a:ext uri="{FF2B5EF4-FFF2-40B4-BE49-F238E27FC236}">
                  <a16:creationId xmlns:a16="http://schemas.microsoft.com/office/drawing/2014/main" id="{11040495-F8CB-41AC-81A3-06F1D31F81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548" r="19548"/>
            <a:stretch/>
          </p:blipFill>
          <p:spPr bwMode="auto">
            <a:xfrm>
              <a:off x="4345022" y="1358540"/>
              <a:ext cx="3480620" cy="30003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7136AFA-125D-44F9-AECF-383A3E55E66B}"/>
                </a:ext>
              </a:extLst>
            </p:cNvPr>
            <p:cNvSpPr txBox="1"/>
            <p:nvPr/>
          </p:nvSpPr>
          <p:spPr>
            <a:xfrm>
              <a:off x="4489598" y="4508090"/>
              <a:ext cx="3212803" cy="523220"/>
            </a:xfrm>
            <a:prstGeom prst="rect">
              <a:avLst/>
            </a:prstGeom>
            <a:noFill/>
          </p:spPr>
          <p:txBody>
            <a:bodyPr wrap="none" rtlCol="0">
              <a:spAutoFit/>
            </a:bodyPr>
            <a:lstStyle/>
            <a:p>
              <a:r>
                <a:rPr lang="en-US" sz="2800" dirty="0">
                  <a:solidFill>
                    <a:srgbClr val="009CE9"/>
                  </a:solidFill>
                  <a:latin typeface="Kamerik205 8" panose="020B0803030600020004" pitchFamily="34" charset="0"/>
                </a:rPr>
                <a:t>Azure Functions</a:t>
              </a:r>
            </a:p>
          </p:txBody>
        </p:sp>
      </p:grpSp>
      <p:grpSp>
        <p:nvGrpSpPr>
          <p:cNvPr id="6" name="Group 5">
            <a:extLst>
              <a:ext uri="{FF2B5EF4-FFF2-40B4-BE49-F238E27FC236}">
                <a16:creationId xmlns:a16="http://schemas.microsoft.com/office/drawing/2014/main" id="{A309D8B7-3097-449F-B1BB-B51EA24062E0}"/>
              </a:ext>
            </a:extLst>
          </p:cNvPr>
          <p:cNvGrpSpPr/>
          <p:nvPr/>
        </p:nvGrpSpPr>
        <p:grpSpPr>
          <a:xfrm>
            <a:off x="8972856" y="1358540"/>
            <a:ext cx="3000375" cy="4534545"/>
            <a:chOff x="8972856" y="1358540"/>
            <a:chExt cx="3000375" cy="4534545"/>
          </a:xfrm>
        </p:grpSpPr>
        <p:pic>
          <p:nvPicPr>
            <p:cNvPr id="1028" name="Picture 4" descr="See the source image">
              <a:extLst>
                <a:ext uri="{FF2B5EF4-FFF2-40B4-BE49-F238E27FC236}">
                  <a16:creationId xmlns:a16="http://schemas.microsoft.com/office/drawing/2014/main" id="{E62547B3-9568-4FB7-BFAF-65A84090EC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2856" y="1358540"/>
              <a:ext cx="3000375" cy="30003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C64CCAC-951E-40B5-9303-954CB6A48649}"/>
                </a:ext>
              </a:extLst>
            </p:cNvPr>
            <p:cNvSpPr txBox="1"/>
            <p:nvPr/>
          </p:nvSpPr>
          <p:spPr>
            <a:xfrm>
              <a:off x="9455713" y="4508090"/>
              <a:ext cx="2034660" cy="1384995"/>
            </a:xfrm>
            <a:prstGeom prst="rect">
              <a:avLst/>
            </a:prstGeom>
            <a:noFill/>
          </p:spPr>
          <p:txBody>
            <a:bodyPr wrap="none" rtlCol="0">
              <a:spAutoFit/>
            </a:bodyPr>
            <a:lstStyle/>
            <a:p>
              <a:pPr algn="ctr"/>
              <a:r>
                <a:rPr lang="en-US" sz="2800" dirty="0">
                  <a:solidFill>
                    <a:srgbClr val="009CE9"/>
                  </a:solidFill>
                  <a:latin typeface="Kamerik205 8" panose="020B0803030600020004" pitchFamily="34" charset="0"/>
                </a:rPr>
                <a:t>Google</a:t>
              </a:r>
            </a:p>
            <a:p>
              <a:pPr algn="ctr"/>
              <a:r>
                <a:rPr lang="en-US" sz="2800" dirty="0">
                  <a:solidFill>
                    <a:srgbClr val="009CE9"/>
                  </a:solidFill>
                  <a:latin typeface="Kamerik205 8" panose="020B0803030600020004" pitchFamily="34" charset="0"/>
                </a:rPr>
                <a:t>Cloud</a:t>
              </a:r>
            </a:p>
            <a:p>
              <a:pPr algn="ctr"/>
              <a:r>
                <a:rPr lang="en-US" sz="2800" dirty="0">
                  <a:solidFill>
                    <a:srgbClr val="009CE9"/>
                  </a:solidFill>
                  <a:latin typeface="Kamerik205 8" panose="020B0803030600020004" pitchFamily="34" charset="0"/>
                </a:rPr>
                <a:t>Functions</a:t>
              </a:r>
            </a:p>
          </p:txBody>
        </p:sp>
      </p:grpSp>
    </p:spTree>
    <p:extLst>
      <p:ext uri="{BB962C8B-B14F-4D97-AF65-F5344CB8AC3E}">
        <p14:creationId xmlns:p14="http://schemas.microsoft.com/office/powerpoint/2010/main" val="3289112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5"/>
                                        </p:tgtEl>
                                      </p:cBhvr>
                                      <p:by x="150000" y="150000"/>
                                    </p:animScale>
                                  </p:childTnLst>
                                </p:cTn>
                              </p:par>
                              <p:par>
                                <p:cTn id="7" presetID="6" presetClass="emph" presetSubtype="0" fill="hold" nodeType="withEffect">
                                  <p:stCondLst>
                                    <p:cond delay="0"/>
                                  </p:stCondLst>
                                  <p:childTnLst>
                                    <p:animScale>
                                      <p:cBhvr>
                                        <p:cTn id="8" dur="2000" fill="hold"/>
                                        <p:tgtEl>
                                          <p:spTgt spid="4"/>
                                        </p:tgtEl>
                                      </p:cBhvr>
                                      <p:by x="25000" y="25000"/>
                                    </p:animScale>
                                  </p:childTnLst>
                                </p:cTn>
                              </p:par>
                              <p:par>
                                <p:cTn id="9" presetID="6" presetClass="emph" presetSubtype="0" fill="hold" nodeType="withEffect">
                                  <p:stCondLst>
                                    <p:cond delay="0"/>
                                  </p:stCondLst>
                                  <p:childTnLst>
                                    <p:animScale>
                                      <p:cBhvr>
                                        <p:cTn id="10" dur="2000" fill="hold"/>
                                        <p:tgtEl>
                                          <p:spTgt spid="6"/>
                                        </p:tgtEl>
                                      </p:cBhvr>
                                      <p:by x="25000" y="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ABF41-B41F-4E37-9F71-A2E6A733D7D5}"/>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65D4DBC3-1654-407D-89F9-BD6033BD8F80}"/>
              </a:ext>
            </a:extLst>
          </p:cNvPr>
          <p:cNvSpPr>
            <a:spLocks noGrp="1"/>
          </p:cNvSpPr>
          <p:nvPr>
            <p:ph type="body" idx="1"/>
          </p:nvPr>
        </p:nvSpPr>
        <p:spPr/>
        <p:txBody>
          <a:bodyPr>
            <a:normAutofit/>
          </a:bodyPr>
          <a:lstStyle/>
          <a:p>
            <a:r>
              <a:rPr lang="en-US" sz="2000" dirty="0"/>
              <a:t>Building Microservice REST APIs Using Azure Functions</a:t>
            </a:r>
          </a:p>
        </p:txBody>
      </p:sp>
    </p:spTree>
    <p:extLst>
      <p:ext uri="{BB962C8B-B14F-4D97-AF65-F5344CB8AC3E}">
        <p14:creationId xmlns:p14="http://schemas.microsoft.com/office/powerpoint/2010/main" val="37265493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0B-B80C-4A04-801C-9A3E74DB7DFD}"/>
              </a:ext>
            </a:extLst>
          </p:cNvPr>
          <p:cNvSpPr>
            <a:spLocks noGrp="1"/>
          </p:cNvSpPr>
          <p:nvPr>
            <p:ph type="title"/>
          </p:nvPr>
        </p:nvSpPr>
        <p:spPr/>
        <p:txBody>
          <a:bodyPr>
            <a:normAutofit fontScale="90000"/>
          </a:bodyPr>
          <a:lstStyle/>
          <a:p>
            <a:r>
              <a:rPr lang="en-US" dirty="0"/>
              <a:t>Features of Azure Functions</a:t>
            </a:r>
          </a:p>
        </p:txBody>
      </p:sp>
      <p:sp>
        <p:nvSpPr>
          <p:cNvPr id="3" name="Rectangle: Rounded Corners 2">
            <a:extLst>
              <a:ext uri="{FF2B5EF4-FFF2-40B4-BE49-F238E27FC236}">
                <a16:creationId xmlns:a16="http://schemas.microsoft.com/office/drawing/2014/main" id="{300DCE9A-1594-4B33-BE20-5245FF6C5089}"/>
              </a:ext>
            </a:extLst>
          </p:cNvPr>
          <p:cNvSpPr/>
          <p:nvPr/>
        </p:nvSpPr>
        <p:spPr>
          <a:xfrm>
            <a:off x="402139" y="1445342"/>
            <a:ext cx="2703871" cy="87507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b="1" dirty="0"/>
              <a:t>Choice of Language</a:t>
            </a:r>
          </a:p>
        </p:txBody>
      </p:sp>
      <p:pic>
        <p:nvPicPr>
          <p:cNvPr id="11" name="Picture 10">
            <a:extLst>
              <a:ext uri="{FF2B5EF4-FFF2-40B4-BE49-F238E27FC236}">
                <a16:creationId xmlns:a16="http://schemas.microsoft.com/office/drawing/2014/main" id="{DF29D763-006B-44A3-857B-C9A01EE47B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92499"/>
            <a:ext cx="2163097" cy="1482467"/>
          </a:xfrm>
          <a:prstGeom prst="rect">
            <a:avLst/>
          </a:prstGeom>
        </p:spPr>
      </p:pic>
      <p:pic>
        <p:nvPicPr>
          <p:cNvPr id="13" name="Picture 12">
            <a:extLst>
              <a:ext uri="{FF2B5EF4-FFF2-40B4-BE49-F238E27FC236}">
                <a16:creationId xmlns:a16="http://schemas.microsoft.com/office/drawing/2014/main" id="{7C9748B0-3458-48AF-AC9B-2C4D26A13D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8849" y="3700483"/>
            <a:ext cx="1482467" cy="1482467"/>
          </a:xfrm>
          <a:prstGeom prst="rect">
            <a:avLst/>
          </a:prstGeom>
        </p:spPr>
      </p:pic>
      <p:pic>
        <p:nvPicPr>
          <p:cNvPr id="2050" name="Picture 2" descr="See the source image">
            <a:extLst>
              <a:ext uri="{FF2B5EF4-FFF2-40B4-BE49-F238E27FC236}">
                <a16:creationId xmlns:a16="http://schemas.microsoft.com/office/drawing/2014/main" id="{97B00942-5EC7-41D3-81DE-30D3E10F65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4766" y="3692498"/>
            <a:ext cx="1482467" cy="14824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26EF51E-2BC5-4ECB-80EA-E4F2AB3902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04472" y="3652554"/>
            <a:ext cx="808618" cy="1482467"/>
          </a:xfrm>
          <a:prstGeom prst="rect">
            <a:avLst/>
          </a:prstGeom>
        </p:spPr>
      </p:pic>
      <p:pic>
        <p:nvPicPr>
          <p:cNvPr id="17" name="Picture 16">
            <a:extLst>
              <a:ext uri="{FF2B5EF4-FFF2-40B4-BE49-F238E27FC236}">
                <a16:creationId xmlns:a16="http://schemas.microsoft.com/office/drawing/2014/main" id="{5C1C78E5-D694-4A96-A730-D33375A01F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60763" y="4105454"/>
            <a:ext cx="2835581" cy="840172"/>
          </a:xfrm>
          <a:prstGeom prst="rect">
            <a:avLst/>
          </a:prstGeom>
        </p:spPr>
      </p:pic>
    </p:spTree>
    <p:extLst>
      <p:ext uri="{BB962C8B-B14F-4D97-AF65-F5344CB8AC3E}">
        <p14:creationId xmlns:p14="http://schemas.microsoft.com/office/powerpoint/2010/main" val="1427945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50"/>
                                        </p:tgtEl>
                                        <p:attrNameLst>
                                          <p:attrName>style.visibility</p:attrName>
                                        </p:attrNameLst>
                                      </p:cBhvr>
                                      <p:to>
                                        <p:strVal val="visible"/>
                                      </p:to>
                                    </p:set>
                                    <p:animEffect transition="in" filter="fade">
                                      <p:cBhvr>
                                        <p:cTn id="23" dur="500"/>
                                        <p:tgtEl>
                                          <p:spTgt spid="2050"/>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0B-B80C-4A04-801C-9A3E74DB7DFD}"/>
              </a:ext>
            </a:extLst>
          </p:cNvPr>
          <p:cNvSpPr>
            <a:spLocks noGrp="1"/>
          </p:cNvSpPr>
          <p:nvPr>
            <p:ph type="title"/>
          </p:nvPr>
        </p:nvSpPr>
        <p:spPr/>
        <p:txBody>
          <a:bodyPr>
            <a:normAutofit fontScale="90000"/>
          </a:bodyPr>
          <a:lstStyle/>
          <a:p>
            <a:r>
              <a:rPr lang="en-US" dirty="0"/>
              <a:t>Features of Azure Functions</a:t>
            </a:r>
          </a:p>
        </p:txBody>
      </p:sp>
      <p:sp>
        <p:nvSpPr>
          <p:cNvPr id="3" name="Rectangle: Rounded Corners 2">
            <a:extLst>
              <a:ext uri="{FF2B5EF4-FFF2-40B4-BE49-F238E27FC236}">
                <a16:creationId xmlns:a16="http://schemas.microsoft.com/office/drawing/2014/main" id="{300DCE9A-1594-4B33-BE20-5245FF6C5089}"/>
              </a:ext>
            </a:extLst>
          </p:cNvPr>
          <p:cNvSpPr/>
          <p:nvPr/>
        </p:nvSpPr>
        <p:spPr>
          <a:xfrm>
            <a:off x="402139"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Choice of Language</a:t>
            </a:r>
          </a:p>
        </p:txBody>
      </p:sp>
      <p:sp>
        <p:nvSpPr>
          <p:cNvPr id="4" name="Rectangle: Rounded Corners 3">
            <a:extLst>
              <a:ext uri="{FF2B5EF4-FFF2-40B4-BE49-F238E27FC236}">
                <a16:creationId xmlns:a16="http://schemas.microsoft.com/office/drawing/2014/main" id="{67ACEC21-5F71-4EF1-887B-9C0A2A434521}"/>
              </a:ext>
            </a:extLst>
          </p:cNvPr>
          <p:cNvSpPr/>
          <p:nvPr/>
        </p:nvSpPr>
        <p:spPr>
          <a:xfrm>
            <a:off x="3298723" y="1445342"/>
            <a:ext cx="2703871" cy="87507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Pay-Per-Use Pricing</a:t>
            </a:r>
          </a:p>
        </p:txBody>
      </p:sp>
      <p:sp>
        <p:nvSpPr>
          <p:cNvPr id="10" name="TextBox 9">
            <a:extLst>
              <a:ext uri="{FF2B5EF4-FFF2-40B4-BE49-F238E27FC236}">
                <a16:creationId xmlns:a16="http://schemas.microsoft.com/office/drawing/2014/main" id="{3EA7FE63-F30E-4FC7-832C-FB8F8DEDBD63}"/>
              </a:ext>
            </a:extLst>
          </p:cNvPr>
          <p:cNvSpPr txBox="1"/>
          <p:nvPr/>
        </p:nvSpPr>
        <p:spPr>
          <a:xfrm>
            <a:off x="4250879" y="3105834"/>
            <a:ext cx="3690241" cy="646331"/>
          </a:xfrm>
          <a:prstGeom prst="rect">
            <a:avLst/>
          </a:prstGeom>
          <a:noFill/>
        </p:spPr>
        <p:txBody>
          <a:bodyPr wrap="none" rtlCol="0">
            <a:spAutoFit/>
          </a:bodyPr>
          <a:lstStyle/>
          <a:p>
            <a:r>
              <a:rPr lang="en-US" sz="3600" b="1" dirty="0"/>
              <a:t>Consumption Plan</a:t>
            </a:r>
          </a:p>
        </p:txBody>
      </p:sp>
    </p:spTree>
    <p:extLst>
      <p:ext uri="{BB962C8B-B14F-4D97-AF65-F5344CB8AC3E}">
        <p14:creationId xmlns:p14="http://schemas.microsoft.com/office/powerpoint/2010/main" val="128255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0B-B80C-4A04-801C-9A3E74DB7DFD}"/>
              </a:ext>
            </a:extLst>
          </p:cNvPr>
          <p:cNvSpPr>
            <a:spLocks noGrp="1"/>
          </p:cNvSpPr>
          <p:nvPr>
            <p:ph type="title"/>
          </p:nvPr>
        </p:nvSpPr>
        <p:spPr/>
        <p:txBody>
          <a:bodyPr>
            <a:normAutofit fontScale="90000"/>
          </a:bodyPr>
          <a:lstStyle/>
          <a:p>
            <a:r>
              <a:rPr lang="en-US" dirty="0"/>
              <a:t>Features of Azure Functions</a:t>
            </a:r>
          </a:p>
        </p:txBody>
      </p:sp>
      <p:sp>
        <p:nvSpPr>
          <p:cNvPr id="3" name="Rectangle: Rounded Corners 2">
            <a:extLst>
              <a:ext uri="{FF2B5EF4-FFF2-40B4-BE49-F238E27FC236}">
                <a16:creationId xmlns:a16="http://schemas.microsoft.com/office/drawing/2014/main" id="{300DCE9A-1594-4B33-BE20-5245FF6C5089}"/>
              </a:ext>
            </a:extLst>
          </p:cNvPr>
          <p:cNvSpPr/>
          <p:nvPr/>
        </p:nvSpPr>
        <p:spPr>
          <a:xfrm>
            <a:off x="402139"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Choice of Language</a:t>
            </a:r>
          </a:p>
        </p:txBody>
      </p:sp>
      <p:sp>
        <p:nvSpPr>
          <p:cNvPr id="4" name="Rectangle: Rounded Corners 3">
            <a:extLst>
              <a:ext uri="{FF2B5EF4-FFF2-40B4-BE49-F238E27FC236}">
                <a16:creationId xmlns:a16="http://schemas.microsoft.com/office/drawing/2014/main" id="{67ACEC21-5F71-4EF1-887B-9C0A2A434521}"/>
              </a:ext>
            </a:extLst>
          </p:cNvPr>
          <p:cNvSpPr/>
          <p:nvPr/>
        </p:nvSpPr>
        <p:spPr>
          <a:xfrm>
            <a:off x="3298723" y="1445342"/>
            <a:ext cx="2703871" cy="87507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Pay-Per-Use Pricing</a:t>
            </a:r>
          </a:p>
        </p:txBody>
      </p:sp>
      <p:sp>
        <p:nvSpPr>
          <p:cNvPr id="10" name="TextBox 9">
            <a:extLst>
              <a:ext uri="{FF2B5EF4-FFF2-40B4-BE49-F238E27FC236}">
                <a16:creationId xmlns:a16="http://schemas.microsoft.com/office/drawing/2014/main" id="{3EA7FE63-F30E-4FC7-832C-FB8F8DEDBD63}"/>
              </a:ext>
            </a:extLst>
          </p:cNvPr>
          <p:cNvSpPr txBox="1"/>
          <p:nvPr/>
        </p:nvSpPr>
        <p:spPr>
          <a:xfrm>
            <a:off x="4250879" y="3105834"/>
            <a:ext cx="3690241" cy="646331"/>
          </a:xfrm>
          <a:prstGeom prst="rect">
            <a:avLst/>
          </a:prstGeom>
          <a:noFill/>
        </p:spPr>
        <p:txBody>
          <a:bodyPr wrap="none" rtlCol="0">
            <a:spAutoFit/>
          </a:bodyPr>
          <a:lstStyle/>
          <a:p>
            <a:r>
              <a:rPr lang="en-US" sz="3600" b="1" dirty="0"/>
              <a:t>Consumption Plan</a:t>
            </a:r>
          </a:p>
        </p:txBody>
      </p:sp>
      <p:sp>
        <p:nvSpPr>
          <p:cNvPr id="11" name="TextBox 10">
            <a:extLst>
              <a:ext uri="{FF2B5EF4-FFF2-40B4-BE49-F238E27FC236}">
                <a16:creationId xmlns:a16="http://schemas.microsoft.com/office/drawing/2014/main" id="{D0BE9759-0060-46CB-8573-37EA7079140C}"/>
              </a:ext>
            </a:extLst>
          </p:cNvPr>
          <p:cNvSpPr txBox="1"/>
          <p:nvPr/>
        </p:nvSpPr>
        <p:spPr>
          <a:xfrm>
            <a:off x="4566335" y="3752165"/>
            <a:ext cx="2872518" cy="646331"/>
          </a:xfrm>
          <a:prstGeom prst="rect">
            <a:avLst/>
          </a:prstGeom>
          <a:noFill/>
        </p:spPr>
        <p:txBody>
          <a:bodyPr wrap="none" rtlCol="0">
            <a:spAutoFit/>
          </a:bodyPr>
          <a:lstStyle/>
          <a:p>
            <a:r>
              <a:rPr lang="en-US" sz="3600" b="1" dirty="0"/>
              <a:t>Premium Plan</a:t>
            </a:r>
          </a:p>
        </p:txBody>
      </p:sp>
    </p:spTree>
    <p:extLst>
      <p:ext uri="{BB962C8B-B14F-4D97-AF65-F5344CB8AC3E}">
        <p14:creationId xmlns:p14="http://schemas.microsoft.com/office/powerpoint/2010/main" val="374401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0B-B80C-4A04-801C-9A3E74DB7DFD}"/>
              </a:ext>
            </a:extLst>
          </p:cNvPr>
          <p:cNvSpPr>
            <a:spLocks noGrp="1"/>
          </p:cNvSpPr>
          <p:nvPr>
            <p:ph type="title"/>
          </p:nvPr>
        </p:nvSpPr>
        <p:spPr/>
        <p:txBody>
          <a:bodyPr>
            <a:normAutofit fontScale="90000"/>
          </a:bodyPr>
          <a:lstStyle/>
          <a:p>
            <a:r>
              <a:rPr lang="en-US" dirty="0"/>
              <a:t>Features of Azure Functions</a:t>
            </a:r>
          </a:p>
        </p:txBody>
      </p:sp>
      <p:sp>
        <p:nvSpPr>
          <p:cNvPr id="3" name="Rectangle: Rounded Corners 2">
            <a:extLst>
              <a:ext uri="{FF2B5EF4-FFF2-40B4-BE49-F238E27FC236}">
                <a16:creationId xmlns:a16="http://schemas.microsoft.com/office/drawing/2014/main" id="{300DCE9A-1594-4B33-BE20-5245FF6C5089}"/>
              </a:ext>
            </a:extLst>
          </p:cNvPr>
          <p:cNvSpPr/>
          <p:nvPr/>
        </p:nvSpPr>
        <p:spPr>
          <a:xfrm>
            <a:off x="402139"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Choice of Language</a:t>
            </a:r>
          </a:p>
        </p:txBody>
      </p:sp>
      <p:sp>
        <p:nvSpPr>
          <p:cNvPr id="4" name="Rectangle: Rounded Corners 3">
            <a:extLst>
              <a:ext uri="{FF2B5EF4-FFF2-40B4-BE49-F238E27FC236}">
                <a16:creationId xmlns:a16="http://schemas.microsoft.com/office/drawing/2014/main" id="{67ACEC21-5F71-4EF1-887B-9C0A2A434521}"/>
              </a:ext>
            </a:extLst>
          </p:cNvPr>
          <p:cNvSpPr/>
          <p:nvPr/>
        </p:nvSpPr>
        <p:spPr>
          <a:xfrm>
            <a:off x="3298723" y="1445342"/>
            <a:ext cx="2703871" cy="87507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Pay-Per-Use Pricing</a:t>
            </a:r>
          </a:p>
        </p:txBody>
      </p:sp>
      <p:sp>
        <p:nvSpPr>
          <p:cNvPr id="10" name="TextBox 9">
            <a:extLst>
              <a:ext uri="{FF2B5EF4-FFF2-40B4-BE49-F238E27FC236}">
                <a16:creationId xmlns:a16="http://schemas.microsoft.com/office/drawing/2014/main" id="{3EA7FE63-F30E-4FC7-832C-FB8F8DEDBD63}"/>
              </a:ext>
            </a:extLst>
          </p:cNvPr>
          <p:cNvSpPr txBox="1"/>
          <p:nvPr/>
        </p:nvSpPr>
        <p:spPr>
          <a:xfrm>
            <a:off x="4250879" y="3105834"/>
            <a:ext cx="3690241" cy="646331"/>
          </a:xfrm>
          <a:prstGeom prst="rect">
            <a:avLst/>
          </a:prstGeom>
          <a:noFill/>
        </p:spPr>
        <p:txBody>
          <a:bodyPr wrap="none" rtlCol="0">
            <a:spAutoFit/>
          </a:bodyPr>
          <a:lstStyle/>
          <a:p>
            <a:r>
              <a:rPr lang="en-US" sz="3600" b="1" dirty="0"/>
              <a:t>Consumption Plan</a:t>
            </a:r>
          </a:p>
        </p:txBody>
      </p:sp>
      <p:sp>
        <p:nvSpPr>
          <p:cNvPr id="11" name="TextBox 10">
            <a:extLst>
              <a:ext uri="{FF2B5EF4-FFF2-40B4-BE49-F238E27FC236}">
                <a16:creationId xmlns:a16="http://schemas.microsoft.com/office/drawing/2014/main" id="{D0BE9759-0060-46CB-8573-37EA7079140C}"/>
              </a:ext>
            </a:extLst>
          </p:cNvPr>
          <p:cNvSpPr txBox="1"/>
          <p:nvPr/>
        </p:nvSpPr>
        <p:spPr>
          <a:xfrm>
            <a:off x="4566335" y="3752165"/>
            <a:ext cx="2872518" cy="646331"/>
          </a:xfrm>
          <a:prstGeom prst="rect">
            <a:avLst/>
          </a:prstGeom>
          <a:noFill/>
        </p:spPr>
        <p:txBody>
          <a:bodyPr wrap="none" rtlCol="0">
            <a:spAutoFit/>
          </a:bodyPr>
          <a:lstStyle/>
          <a:p>
            <a:r>
              <a:rPr lang="en-US" sz="3600" b="1" dirty="0"/>
              <a:t>Premium Plan</a:t>
            </a:r>
          </a:p>
        </p:txBody>
      </p:sp>
      <p:sp>
        <p:nvSpPr>
          <p:cNvPr id="12" name="TextBox 11">
            <a:extLst>
              <a:ext uri="{FF2B5EF4-FFF2-40B4-BE49-F238E27FC236}">
                <a16:creationId xmlns:a16="http://schemas.microsoft.com/office/drawing/2014/main" id="{297B9CBF-53E9-4CC8-A98F-6DF2888E306A}"/>
              </a:ext>
            </a:extLst>
          </p:cNvPr>
          <p:cNvSpPr txBox="1"/>
          <p:nvPr/>
        </p:nvSpPr>
        <p:spPr>
          <a:xfrm>
            <a:off x="3802839" y="4398496"/>
            <a:ext cx="4586320" cy="646331"/>
          </a:xfrm>
          <a:prstGeom prst="rect">
            <a:avLst/>
          </a:prstGeom>
          <a:noFill/>
        </p:spPr>
        <p:txBody>
          <a:bodyPr wrap="none" rtlCol="0">
            <a:spAutoFit/>
          </a:bodyPr>
          <a:lstStyle/>
          <a:p>
            <a:r>
              <a:rPr lang="en-US" sz="3600" b="1" dirty="0"/>
              <a:t>Azure App Service Plan</a:t>
            </a:r>
          </a:p>
        </p:txBody>
      </p:sp>
    </p:spTree>
    <p:extLst>
      <p:ext uri="{BB962C8B-B14F-4D97-AF65-F5344CB8AC3E}">
        <p14:creationId xmlns:p14="http://schemas.microsoft.com/office/powerpoint/2010/main" val="31103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0B-B80C-4A04-801C-9A3E74DB7DFD}"/>
              </a:ext>
            </a:extLst>
          </p:cNvPr>
          <p:cNvSpPr>
            <a:spLocks noGrp="1"/>
          </p:cNvSpPr>
          <p:nvPr>
            <p:ph type="title"/>
          </p:nvPr>
        </p:nvSpPr>
        <p:spPr/>
        <p:txBody>
          <a:bodyPr>
            <a:normAutofit fontScale="90000"/>
          </a:bodyPr>
          <a:lstStyle/>
          <a:p>
            <a:r>
              <a:rPr lang="en-US" dirty="0"/>
              <a:t>Features of Azure Functions</a:t>
            </a:r>
          </a:p>
        </p:txBody>
      </p:sp>
      <p:sp>
        <p:nvSpPr>
          <p:cNvPr id="3" name="Rectangle: Rounded Corners 2">
            <a:extLst>
              <a:ext uri="{FF2B5EF4-FFF2-40B4-BE49-F238E27FC236}">
                <a16:creationId xmlns:a16="http://schemas.microsoft.com/office/drawing/2014/main" id="{300DCE9A-1594-4B33-BE20-5245FF6C5089}"/>
              </a:ext>
            </a:extLst>
          </p:cNvPr>
          <p:cNvSpPr/>
          <p:nvPr/>
        </p:nvSpPr>
        <p:spPr>
          <a:xfrm>
            <a:off x="402139"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Choice of Language</a:t>
            </a:r>
          </a:p>
        </p:txBody>
      </p:sp>
      <p:sp>
        <p:nvSpPr>
          <p:cNvPr id="4" name="Rectangle: Rounded Corners 3">
            <a:extLst>
              <a:ext uri="{FF2B5EF4-FFF2-40B4-BE49-F238E27FC236}">
                <a16:creationId xmlns:a16="http://schemas.microsoft.com/office/drawing/2014/main" id="{67ACEC21-5F71-4EF1-887B-9C0A2A434521}"/>
              </a:ext>
            </a:extLst>
          </p:cNvPr>
          <p:cNvSpPr/>
          <p:nvPr/>
        </p:nvSpPr>
        <p:spPr>
          <a:xfrm>
            <a:off x="3298723"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Pay-Per-Use Pricing</a:t>
            </a:r>
          </a:p>
        </p:txBody>
      </p:sp>
      <p:sp>
        <p:nvSpPr>
          <p:cNvPr id="5" name="Rectangle: Rounded Corners 4">
            <a:extLst>
              <a:ext uri="{FF2B5EF4-FFF2-40B4-BE49-F238E27FC236}">
                <a16:creationId xmlns:a16="http://schemas.microsoft.com/office/drawing/2014/main" id="{4012A841-B406-4F3E-9F45-CAA7FFD7B23C}"/>
              </a:ext>
            </a:extLst>
          </p:cNvPr>
          <p:cNvSpPr/>
          <p:nvPr/>
        </p:nvSpPr>
        <p:spPr>
          <a:xfrm>
            <a:off x="6195307" y="1445342"/>
            <a:ext cx="2703871" cy="87507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Bring Your Own Dependencies</a:t>
            </a:r>
          </a:p>
        </p:txBody>
      </p:sp>
      <p:pic>
        <p:nvPicPr>
          <p:cNvPr id="11" name="Picture 10">
            <a:extLst>
              <a:ext uri="{FF2B5EF4-FFF2-40B4-BE49-F238E27FC236}">
                <a16:creationId xmlns:a16="http://schemas.microsoft.com/office/drawing/2014/main" id="{3C526154-141F-4609-891B-C92B368658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1580" y="3429000"/>
            <a:ext cx="2320413" cy="2320413"/>
          </a:xfrm>
          <a:prstGeom prst="rect">
            <a:avLst/>
          </a:prstGeom>
        </p:spPr>
      </p:pic>
      <p:pic>
        <p:nvPicPr>
          <p:cNvPr id="13" name="Picture 12">
            <a:extLst>
              <a:ext uri="{FF2B5EF4-FFF2-40B4-BE49-F238E27FC236}">
                <a16:creationId xmlns:a16="http://schemas.microsoft.com/office/drawing/2014/main" id="{8E9518BE-0A94-4324-B435-4B65A6840D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0921" y="3740867"/>
            <a:ext cx="4134464" cy="2241666"/>
          </a:xfrm>
          <a:prstGeom prst="rect">
            <a:avLst/>
          </a:prstGeom>
        </p:spPr>
      </p:pic>
    </p:spTree>
    <p:extLst>
      <p:ext uri="{BB962C8B-B14F-4D97-AF65-F5344CB8AC3E}">
        <p14:creationId xmlns:p14="http://schemas.microsoft.com/office/powerpoint/2010/main" val="852405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ppt_x"/>
                                          </p:val>
                                        </p:tav>
                                        <p:tav tm="100000">
                                          <p:val>
                                            <p:strVal val="#ppt_x"/>
                                          </p:val>
                                        </p:tav>
                                      </p:tavLst>
                                    </p:anim>
                                    <p:anim calcmode="lin" valueType="num">
                                      <p:cBhvr additive="base">
                                        <p:cTn id="1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0B-B80C-4A04-801C-9A3E74DB7DFD}"/>
              </a:ext>
            </a:extLst>
          </p:cNvPr>
          <p:cNvSpPr>
            <a:spLocks noGrp="1"/>
          </p:cNvSpPr>
          <p:nvPr>
            <p:ph type="title"/>
          </p:nvPr>
        </p:nvSpPr>
        <p:spPr/>
        <p:txBody>
          <a:bodyPr>
            <a:normAutofit fontScale="90000"/>
          </a:bodyPr>
          <a:lstStyle/>
          <a:p>
            <a:r>
              <a:rPr lang="en-US" dirty="0"/>
              <a:t>Features of Azure Functions</a:t>
            </a:r>
          </a:p>
        </p:txBody>
      </p:sp>
      <p:sp>
        <p:nvSpPr>
          <p:cNvPr id="3" name="Rectangle: Rounded Corners 2">
            <a:extLst>
              <a:ext uri="{FF2B5EF4-FFF2-40B4-BE49-F238E27FC236}">
                <a16:creationId xmlns:a16="http://schemas.microsoft.com/office/drawing/2014/main" id="{300DCE9A-1594-4B33-BE20-5245FF6C5089}"/>
              </a:ext>
            </a:extLst>
          </p:cNvPr>
          <p:cNvSpPr/>
          <p:nvPr/>
        </p:nvSpPr>
        <p:spPr>
          <a:xfrm>
            <a:off x="402139"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Choice of Language</a:t>
            </a:r>
          </a:p>
        </p:txBody>
      </p:sp>
      <p:sp>
        <p:nvSpPr>
          <p:cNvPr id="4" name="Rectangle: Rounded Corners 3">
            <a:extLst>
              <a:ext uri="{FF2B5EF4-FFF2-40B4-BE49-F238E27FC236}">
                <a16:creationId xmlns:a16="http://schemas.microsoft.com/office/drawing/2014/main" id="{67ACEC21-5F71-4EF1-887B-9C0A2A434521}"/>
              </a:ext>
            </a:extLst>
          </p:cNvPr>
          <p:cNvSpPr/>
          <p:nvPr/>
        </p:nvSpPr>
        <p:spPr>
          <a:xfrm>
            <a:off x="3298723"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Pay-Per-Use Pricing</a:t>
            </a:r>
          </a:p>
        </p:txBody>
      </p:sp>
      <p:sp>
        <p:nvSpPr>
          <p:cNvPr id="5" name="Rectangle: Rounded Corners 4">
            <a:extLst>
              <a:ext uri="{FF2B5EF4-FFF2-40B4-BE49-F238E27FC236}">
                <a16:creationId xmlns:a16="http://schemas.microsoft.com/office/drawing/2014/main" id="{4012A841-B406-4F3E-9F45-CAA7FFD7B23C}"/>
              </a:ext>
            </a:extLst>
          </p:cNvPr>
          <p:cNvSpPr/>
          <p:nvPr/>
        </p:nvSpPr>
        <p:spPr>
          <a:xfrm>
            <a:off x="6195307"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Bring Your Own Dependencies</a:t>
            </a:r>
          </a:p>
        </p:txBody>
      </p:sp>
      <p:sp>
        <p:nvSpPr>
          <p:cNvPr id="6" name="Rectangle: Rounded Corners 5">
            <a:extLst>
              <a:ext uri="{FF2B5EF4-FFF2-40B4-BE49-F238E27FC236}">
                <a16:creationId xmlns:a16="http://schemas.microsoft.com/office/drawing/2014/main" id="{0AD9F267-7F68-4599-A7E7-403D5962BB07}"/>
              </a:ext>
            </a:extLst>
          </p:cNvPr>
          <p:cNvSpPr/>
          <p:nvPr/>
        </p:nvSpPr>
        <p:spPr>
          <a:xfrm>
            <a:off x="9091891" y="1445342"/>
            <a:ext cx="2703871" cy="87507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Integrated Security</a:t>
            </a:r>
          </a:p>
        </p:txBody>
      </p:sp>
    </p:spTree>
    <p:extLst>
      <p:ext uri="{BB962C8B-B14F-4D97-AF65-F5344CB8AC3E}">
        <p14:creationId xmlns:p14="http://schemas.microsoft.com/office/powerpoint/2010/main" val="222823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0B-B80C-4A04-801C-9A3E74DB7DFD}"/>
              </a:ext>
            </a:extLst>
          </p:cNvPr>
          <p:cNvSpPr>
            <a:spLocks noGrp="1"/>
          </p:cNvSpPr>
          <p:nvPr>
            <p:ph type="title"/>
          </p:nvPr>
        </p:nvSpPr>
        <p:spPr/>
        <p:txBody>
          <a:bodyPr>
            <a:normAutofit fontScale="90000"/>
          </a:bodyPr>
          <a:lstStyle/>
          <a:p>
            <a:r>
              <a:rPr lang="en-US" dirty="0"/>
              <a:t>Features of Azure Functions</a:t>
            </a:r>
          </a:p>
        </p:txBody>
      </p:sp>
      <p:sp>
        <p:nvSpPr>
          <p:cNvPr id="3" name="Rectangle: Rounded Corners 2">
            <a:extLst>
              <a:ext uri="{FF2B5EF4-FFF2-40B4-BE49-F238E27FC236}">
                <a16:creationId xmlns:a16="http://schemas.microsoft.com/office/drawing/2014/main" id="{300DCE9A-1594-4B33-BE20-5245FF6C5089}"/>
              </a:ext>
            </a:extLst>
          </p:cNvPr>
          <p:cNvSpPr/>
          <p:nvPr/>
        </p:nvSpPr>
        <p:spPr>
          <a:xfrm>
            <a:off x="402139"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Choice of Language</a:t>
            </a:r>
          </a:p>
        </p:txBody>
      </p:sp>
      <p:sp>
        <p:nvSpPr>
          <p:cNvPr id="4" name="Rectangle: Rounded Corners 3">
            <a:extLst>
              <a:ext uri="{FF2B5EF4-FFF2-40B4-BE49-F238E27FC236}">
                <a16:creationId xmlns:a16="http://schemas.microsoft.com/office/drawing/2014/main" id="{67ACEC21-5F71-4EF1-887B-9C0A2A434521}"/>
              </a:ext>
            </a:extLst>
          </p:cNvPr>
          <p:cNvSpPr/>
          <p:nvPr/>
        </p:nvSpPr>
        <p:spPr>
          <a:xfrm>
            <a:off x="3298723"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Pay-Per-Use Pricing</a:t>
            </a:r>
          </a:p>
        </p:txBody>
      </p:sp>
      <p:sp>
        <p:nvSpPr>
          <p:cNvPr id="5" name="Rectangle: Rounded Corners 4">
            <a:extLst>
              <a:ext uri="{FF2B5EF4-FFF2-40B4-BE49-F238E27FC236}">
                <a16:creationId xmlns:a16="http://schemas.microsoft.com/office/drawing/2014/main" id="{4012A841-B406-4F3E-9F45-CAA7FFD7B23C}"/>
              </a:ext>
            </a:extLst>
          </p:cNvPr>
          <p:cNvSpPr/>
          <p:nvPr/>
        </p:nvSpPr>
        <p:spPr>
          <a:xfrm>
            <a:off x="6195307"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Bring Your Own Dependencies</a:t>
            </a:r>
          </a:p>
        </p:txBody>
      </p:sp>
      <p:sp>
        <p:nvSpPr>
          <p:cNvPr id="6" name="Rectangle: Rounded Corners 5">
            <a:extLst>
              <a:ext uri="{FF2B5EF4-FFF2-40B4-BE49-F238E27FC236}">
                <a16:creationId xmlns:a16="http://schemas.microsoft.com/office/drawing/2014/main" id="{0AD9F267-7F68-4599-A7E7-403D5962BB07}"/>
              </a:ext>
            </a:extLst>
          </p:cNvPr>
          <p:cNvSpPr/>
          <p:nvPr/>
        </p:nvSpPr>
        <p:spPr>
          <a:xfrm>
            <a:off x="9091891"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Integrated Security</a:t>
            </a:r>
          </a:p>
        </p:txBody>
      </p:sp>
      <p:sp>
        <p:nvSpPr>
          <p:cNvPr id="7" name="Rectangle: Rounded Corners 6">
            <a:extLst>
              <a:ext uri="{FF2B5EF4-FFF2-40B4-BE49-F238E27FC236}">
                <a16:creationId xmlns:a16="http://schemas.microsoft.com/office/drawing/2014/main" id="{740A592D-970C-4557-ADC4-6F1DE52161AD}"/>
              </a:ext>
            </a:extLst>
          </p:cNvPr>
          <p:cNvSpPr/>
          <p:nvPr/>
        </p:nvSpPr>
        <p:spPr>
          <a:xfrm>
            <a:off x="1754074" y="2738284"/>
            <a:ext cx="2703871" cy="87507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Simplified Integration</a:t>
            </a:r>
          </a:p>
        </p:txBody>
      </p:sp>
      <p:pic>
        <p:nvPicPr>
          <p:cNvPr id="3074" name="Picture 2" descr="See the source image">
            <a:extLst>
              <a:ext uri="{FF2B5EF4-FFF2-40B4-BE49-F238E27FC236}">
                <a16:creationId xmlns:a16="http://schemas.microsoft.com/office/drawing/2014/main" id="{9F4D293D-C1F7-4E6E-A194-1EB64A0260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205" r="19720"/>
          <a:stretch/>
        </p:blipFill>
        <p:spPr bwMode="auto">
          <a:xfrm>
            <a:off x="2374807" y="4488451"/>
            <a:ext cx="1598827" cy="1374344"/>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a:extLst>
              <a:ext uri="{FF2B5EF4-FFF2-40B4-BE49-F238E27FC236}">
                <a16:creationId xmlns:a16="http://schemas.microsoft.com/office/drawing/2014/main" id="{4A5DC4CA-8027-4276-B406-0C4E8A83F92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5204" y="4394561"/>
            <a:ext cx="1598827" cy="1598827"/>
          </a:xfrm>
          <a:prstGeom prst="rect">
            <a:avLst/>
          </a:prstGeom>
        </p:spPr>
      </p:pic>
      <p:pic>
        <p:nvPicPr>
          <p:cNvPr id="3076" name="Picture 4" descr="See the source image">
            <a:extLst>
              <a:ext uri="{FF2B5EF4-FFF2-40B4-BE49-F238E27FC236}">
                <a16:creationId xmlns:a16="http://schemas.microsoft.com/office/drawing/2014/main" id="{202FCEC1-5814-4D37-BDDA-2D1AB49DDB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95416" y="4488451"/>
            <a:ext cx="1598827" cy="141104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ee the source image">
            <a:extLst>
              <a:ext uri="{FF2B5EF4-FFF2-40B4-BE49-F238E27FC236}">
                <a16:creationId xmlns:a16="http://schemas.microsoft.com/office/drawing/2014/main" id="{1514721A-5585-4904-B3DC-2A5A874595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009" r="19892"/>
          <a:stretch/>
        </p:blipFill>
        <p:spPr bwMode="auto">
          <a:xfrm>
            <a:off x="6195019" y="4529073"/>
            <a:ext cx="1522259" cy="132979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ee the source image">
            <a:extLst>
              <a:ext uri="{FF2B5EF4-FFF2-40B4-BE49-F238E27FC236}">
                <a16:creationId xmlns:a16="http://schemas.microsoft.com/office/drawing/2014/main" id="{1BA17399-AEA6-4222-A179-828BAEBB5820}"/>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6398" b="69384" l="13798" r="52573"/>
                    </a14:imgEffect>
                  </a14:imgLayer>
                </a14:imgProps>
              </a:ext>
              <a:ext uri="{28A0092B-C50C-407E-A947-70E740481C1C}">
                <a14:useLocalDpi xmlns:a14="http://schemas.microsoft.com/office/drawing/2010/main" val="0"/>
              </a:ext>
            </a:extLst>
          </a:blip>
          <a:srcRect l="21218" t="26170" r="57894" b="38428"/>
          <a:stretch/>
        </p:blipFill>
        <p:spPr bwMode="auto">
          <a:xfrm>
            <a:off x="8039060" y="4544504"/>
            <a:ext cx="1598827" cy="135499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See the source image">
            <a:extLst>
              <a:ext uri="{FF2B5EF4-FFF2-40B4-BE49-F238E27FC236}">
                <a16:creationId xmlns:a16="http://schemas.microsoft.com/office/drawing/2014/main" id="{C40DC5AF-C485-48A3-84A9-A048CE134FB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8321" t="18086" r="5696" b="15784"/>
          <a:stretch/>
        </p:blipFill>
        <p:spPr bwMode="auto">
          <a:xfrm>
            <a:off x="9844817" y="4394561"/>
            <a:ext cx="2085828" cy="1598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462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074"/>
                                        </p:tgtEl>
                                        <p:attrNameLst>
                                          <p:attrName>style.visibility</p:attrName>
                                        </p:attrNameLst>
                                      </p:cBhvr>
                                      <p:to>
                                        <p:strVal val="visible"/>
                                      </p:to>
                                    </p:set>
                                    <p:anim calcmode="lin" valueType="num">
                                      <p:cBhvr additive="base">
                                        <p:cTn id="18" dur="500" fill="hold"/>
                                        <p:tgtEl>
                                          <p:spTgt spid="3074"/>
                                        </p:tgtEl>
                                        <p:attrNameLst>
                                          <p:attrName>ppt_x</p:attrName>
                                        </p:attrNameLst>
                                      </p:cBhvr>
                                      <p:tavLst>
                                        <p:tav tm="0">
                                          <p:val>
                                            <p:strVal val="#ppt_x"/>
                                          </p:val>
                                        </p:tav>
                                        <p:tav tm="100000">
                                          <p:val>
                                            <p:strVal val="#ppt_x"/>
                                          </p:val>
                                        </p:tav>
                                      </p:tavLst>
                                    </p:anim>
                                    <p:anim calcmode="lin" valueType="num">
                                      <p:cBhvr additive="base">
                                        <p:cTn id="19"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076"/>
                                        </p:tgtEl>
                                        <p:attrNameLst>
                                          <p:attrName>style.visibility</p:attrName>
                                        </p:attrNameLst>
                                      </p:cBhvr>
                                      <p:to>
                                        <p:strVal val="visible"/>
                                      </p:to>
                                    </p:set>
                                    <p:anim calcmode="lin" valueType="num">
                                      <p:cBhvr additive="base">
                                        <p:cTn id="24" dur="500" fill="hold"/>
                                        <p:tgtEl>
                                          <p:spTgt spid="3076"/>
                                        </p:tgtEl>
                                        <p:attrNameLst>
                                          <p:attrName>ppt_x</p:attrName>
                                        </p:attrNameLst>
                                      </p:cBhvr>
                                      <p:tavLst>
                                        <p:tav tm="0">
                                          <p:val>
                                            <p:strVal val="#ppt_x"/>
                                          </p:val>
                                        </p:tav>
                                        <p:tav tm="100000">
                                          <p:val>
                                            <p:strVal val="#ppt_x"/>
                                          </p:val>
                                        </p:tav>
                                      </p:tavLst>
                                    </p:anim>
                                    <p:anim calcmode="lin" valueType="num">
                                      <p:cBhvr additive="base">
                                        <p:cTn id="25"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3078"/>
                                        </p:tgtEl>
                                        <p:attrNameLst>
                                          <p:attrName>style.visibility</p:attrName>
                                        </p:attrNameLst>
                                      </p:cBhvr>
                                      <p:to>
                                        <p:strVal val="visible"/>
                                      </p:to>
                                    </p:set>
                                    <p:anim calcmode="lin" valueType="num">
                                      <p:cBhvr additive="base">
                                        <p:cTn id="30" dur="500" fill="hold"/>
                                        <p:tgtEl>
                                          <p:spTgt spid="3078"/>
                                        </p:tgtEl>
                                        <p:attrNameLst>
                                          <p:attrName>ppt_x</p:attrName>
                                        </p:attrNameLst>
                                      </p:cBhvr>
                                      <p:tavLst>
                                        <p:tav tm="0">
                                          <p:val>
                                            <p:strVal val="#ppt_x"/>
                                          </p:val>
                                        </p:tav>
                                        <p:tav tm="100000">
                                          <p:val>
                                            <p:strVal val="#ppt_x"/>
                                          </p:val>
                                        </p:tav>
                                      </p:tavLst>
                                    </p:anim>
                                    <p:anim calcmode="lin" valueType="num">
                                      <p:cBhvr additive="base">
                                        <p:cTn id="31" dur="500" fill="hold"/>
                                        <p:tgtEl>
                                          <p:spTgt spid="3078"/>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080"/>
                                        </p:tgtEl>
                                        <p:attrNameLst>
                                          <p:attrName>style.visibility</p:attrName>
                                        </p:attrNameLst>
                                      </p:cBhvr>
                                      <p:to>
                                        <p:strVal val="visible"/>
                                      </p:to>
                                    </p:set>
                                    <p:anim calcmode="lin" valueType="num">
                                      <p:cBhvr additive="base">
                                        <p:cTn id="36" dur="500" fill="hold"/>
                                        <p:tgtEl>
                                          <p:spTgt spid="3080"/>
                                        </p:tgtEl>
                                        <p:attrNameLst>
                                          <p:attrName>ppt_x</p:attrName>
                                        </p:attrNameLst>
                                      </p:cBhvr>
                                      <p:tavLst>
                                        <p:tav tm="0">
                                          <p:val>
                                            <p:strVal val="#ppt_x"/>
                                          </p:val>
                                        </p:tav>
                                        <p:tav tm="100000">
                                          <p:val>
                                            <p:strVal val="#ppt_x"/>
                                          </p:val>
                                        </p:tav>
                                      </p:tavLst>
                                    </p:anim>
                                    <p:anim calcmode="lin" valueType="num">
                                      <p:cBhvr additive="base">
                                        <p:cTn id="37" dur="500" fill="hold"/>
                                        <p:tgtEl>
                                          <p:spTgt spid="3080"/>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3082"/>
                                        </p:tgtEl>
                                        <p:attrNameLst>
                                          <p:attrName>style.visibility</p:attrName>
                                        </p:attrNameLst>
                                      </p:cBhvr>
                                      <p:to>
                                        <p:strVal val="visible"/>
                                      </p:to>
                                    </p:set>
                                    <p:anim calcmode="lin" valueType="num">
                                      <p:cBhvr additive="base">
                                        <p:cTn id="42" dur="500" fill="hold"/>
                                        <p:tgtEl>
                                          <p:spTgt spid="3082"/>
                                        </p:tgtEl>
                                        <p:attrNameLst>
                                          <p:attrName>ppt_x</p:attrName>
                                        </p:attrNameLst>
                                      </p:cBhvr>
                                      <p:tavLst>
                                        <p:tav tm="0">
                                          <p:val>
                                            <p:strVal val="#ppt_x"/>
                                          </p:val>
                                        </p:tav>
                                        <p:tav tm="100000">
                                          <p:val>
                                            <p:strVal val="#ppt_x"/>
                                          </p:val>
                                        </p:tav>
                                      </p:tavLst>
                                    </p:anim>
                                    <p:anim calcmode="lin" valueType="num">
                                      <p:cBhvr additive="base">
                                        <p:cTn id="43" dur="500" fill="hold"/>
                                        <p:tgtEl>
                                          <p:spTgt spid="30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E2D9A-1E81-458A-9210-2133BF03ABF8}"/>
              </a:ext>
            </a:extLst>
          </p:cNvPr>
          <p:cNvSpPr>
            <a:spLocks noGrp="1"/>
          </p:cNvSpPr>
          <p:nvPr>
            <p:ph type="title"/>
          </p:nvPr>
        </p:nvSpPr>
        <p:spPr/>
        <p:txBody>
          <a:bodyPr>
            <a:normAutofit fontScale="90000"/>
          </a:bodyPr>
          <a:lstStyle/>
          <a:p>
            <a:r>
              <a:rPr lang="en-US" dirty="0"/>
              <a:t>What are microservices?</a:t>
            </a:r>
          </a:p>
        </p:txBody>
      </p:sp>
      <p:grpSp>
        <p:nvGrpSpPr>
          <p:cNvPr id="3" name="Group 2">
            <a:extLst>
              <a:ext uri="{FF2B5EF4-FFF2-40B4-BE49-F238E27FC236}">
                <a16:creationId xmlns:a16="http://schemas.microsoft.com/office/drawing/2014/main" id="{7E72B759-F456-4C4F-A718-A9A71D9B2BA2}"/>
              </a:ext>
            </a:extLst>
          </p:cNvPr>
          <p:cNvGrpSpPr/>
          <p:nvPr/>
        </p:nvGrpSpPr>
        <p:grpSpPr>
          <a:xfrm>
            <a:off x="710120" y="2334638"/>
            <a:ext cx="2675106" cy="3272344"/>
            <a:chOff x="710120" y="2334638"/>
            <a:chExt cx="2675106" cy="3272344"/>
          </a:xfrm>
        </p:grpSpPr>
        <p:sp>
          <p:nvSpPr>
            <p:cNvPr id="4" name="Rectangle: Rounded Corners 3">
              <a:extLst>
                <a:ext uri="{FF2B5EF4-FFF2-40B4-BE49-F238E27FC236}">
                  <a16:creationId xmlns:a16="http://schemas.microsoft.com/office/drawing/2014/main" id="{AC92FA0A-6B9C-41A5-BB52-FE280E2FFAC6}"/>
                </a:ext>
              </a:extLst>
            </p:cNvPr>
            <p:cNvSpPr/>
            <p:nvPr/>
          </p:nvSpPr>
          <p:spPr>
            <a:xfrm>
              <a:off x="710120" y="2334638"/>
              <a:ext cx="2675106" cy="8754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User Interface</a:t>
              </a:r>
            </a:p>
          </p:txBody>
        </p:sp>
        <p:sp>
          <p:nvSpPr>
            <p:cNvPr id="5" name="Rectangle: Rounded Corners 4">
              <a:extLst>
                <a:ext uri="{FF2B5EF4-FFF2-40B4-BE49-F238E27FC236}">
                  <a16:creationId xmlns:a16="http://schemas.microsoft.com/office/drawing/2014/main" id="{9AC400A7-C8A4-48FB-90A6-2DEF3877181F}"/>
                </a:ext>
              </a:extLst>
            </p:cNvPr>
            <p:cNvSpPr/>
            <p:nvPr/>
          </p:nvSpPr>
          <p:spPr>
            <a:xfrm>
              <a:off x="710120" y="3533065"/>
              <a:ext cx="2675106" cy="87549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Business Logic</a:t>
              </a:r>
            </a:p>
          </p:txBody>
        </p:sp>
        <p:sp>
          <p:nvSpPr>
            <p:cNvPr id="6" name="Rectangle: Rounded Corners 5">
              <a:extLst>
                <a:ext uri="{FF2B5EF4-FFF2-40B4-BE49-F238E27FC236}">
                  <a16:creationId xmlns:a16="http://schemas.microsoft.com/office/drawing/2014/main" id="{F2127A4E-0951-4A3F-9026-7DC68C9B83C2}"/>
                </a:ext>
              </a:extLst>
            </p:cNvPr>
            <p:cNvSpPr/>
            <p:nvPr/>
          </p:nvSpPr>
          <p:spPr>
            <a:xfrm>
              <a:off x="710120" y="4731492"/>
              <a:ext cx="2675106"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Application Database</a:t>
              </a:r>
            </a:p>
          </p:txBody>
        </p:sp>
        <p:cxnSp>
          <p:nvCxnSpPr>
            <p:cNvPr id="7" name="Straight Arrow Connector 6">
              <a:extLst>
                <a:ext uri="{FF2B5EF4-FFF2-40B4-BE49-F238E27FC236}">
                  <a16:creationId xmlns:a16="http://schemas.microsoft.com/office/drawing/2014/main" id="{FB348EB5-9AA8-4FEA-A316-CFA1E7CFE690}"/>
                </a:ext>
              </a:extLst>
            </p:cNvPr>
            <p:cNvCxnSpPr>
              <a:stCxn id="4" idx="2"/>
              <a:endCxn id="5" idx="0"/>
            </p:cNvCxnSpPr>
            <p:nvPr/>
          </p:nvCxnSpPr>
          <p:spPr>
            <a:xfrm>
              <a:off x="2047673" y="3210128"/>
              <a:ext cx="0" cy="3229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0F5BF8A-088E-48BA-AC2E-8FBA576C2BAA}"/>
                </a:ext>
              </a:extLst>
            </p:cNvPr>
            <p:cNvCxnSpPr>
              <a:stCxn id="5" idx="2"/>
              <a:endCxn id="6" idx="0"/>
            </p:cNvCxnSpPr>
            <p:nvPr/>
          </p:nvCxnSpPr>
          <p:spPr>
            <a:xfrm>
              <a:off x="2047673" y="4408555"/>
              <a:ext cx="0" cy="3229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 name="Rectangle: Rounded Corners 8">
            <a:extLst>
              <a:ext uri="{FF2B5EF4-FFF2-40B4-BE49-F238E27FC236}">
                <a16:creationId xmlns:a16="http://schemas.microsoft.com/office/drawing/2014/main" id="{FB0D74E6-4AE3-42EB-94BE-EDFCA5E60E40}"/>
              </a:ext>
            </a:extLst>
          </p:cNvPr>
          <p:cNvSpPr/>
          <p:nvPr/>
        </p:nvSpPr>
        <p:spPr>
          <a:xfrm>
            <a:off x="4578485" y="2344366"/>
            <a:ext cx="6977971" cy="8754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User Interface</a:t>
            </a:r>
          </a:p>
        </p:txBody>
      </p:sp>
      <p:sp>
        <p:nvSpPr>
          <p:cNvPr id="10" name="Rectangle: Rounded Corners 9">
            <a:extLst>
              <a:ext uri="{FF2B5EF4-FFF2-40B4-BE49-F238E27FC236}">
                <a16:creationId xmlns:a16="http://schemas.microsoft.com/office/drawing/2014/main" id="{F32024C2-518F-4E14-8910-64697E846E2A}"/>
              </a:ext>
            </a:extLst>
          </p:cNvPr>
          <p:cNvSpPr/>
          <p:nvPr/>
        </p:nvSpPr>
        <p:spPr>
          <a:xfrm>
            <a:off x="4578485"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1" name="Rectangle: Rounded Corners 10">
            <a:extLst>
              <a:ext uri="{FF2B5EF4-FFF2-40B4-BE49-F238E27FC236}">
                <a16:creationId xmlns:a16="http://schemas.microsoft.com/office/drawing/2014/main" id="{E21204F9-884A-45B1-9068-7443187AA269}"/>
              </a:ext>
            </a:extLst>
          </p:cNvPr>
          <p:cNvSpPr/>
          <p:nvPr/>
        </p:nvSpPr>
        <p:spPr>
          <a:xfrm>
            <a:off x="6355404"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2" name="Rectangle: Rounded Corners 11">
            <a:extLst>
              <a:ext uri="{FF2B5EF4-FFF2-40B4-BE49-F238E27FC236}">
                <a16:creationId xmlns:a16="http://schemas.microsoft.com/office/drawing/2014/main" id="{28558695-D885-42F9-813D-9E98DD42C095}"/>
              </a:ext>
            </a:extLst>
          </p:cNvPr>
          <p:cNvSpPr/>
          <p:nvPr/>
        </p:nvSpPr>
        <p:spPr>
          <a:xfrm>
            <a:off x="8132323"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3" name="Rectangle: Rounded Corners 12">
            <a:extLst>
              <a:ext uri="{FF2B5EF4-FFF2-40B4-BE49-F238E27FC236}">
                <a16:creationId xmlns:a16="http://schemas.microsoft.com/office/drawing/2014/main" id="{B0EEA7A6-5B70-4603-9F21-FC5AB53EDE57}"/>
              </a:ext>
            </a:extLst>
          </p:cNvPr>
          <p:cNvSpPr/>
          <p:nvPr/>
        </p:nvSpPr>
        <p:spPr>
          <a:xfrm>
            <a:off x="9909242"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4" name="Rectangle: Rounded Corners 13">
            <a:extLst>
              <a:ext uri="{FF2B5EF4-FFF2-40B4-BE49-F238E27FC236}">
                <a16:creationId xmlns:a16="http://schemas.microsoft.com/office/drawing/2014/main" id="{8F174C59-7EBF-4BF2-B408-91186EE5C7D2}"/>
              </a:ext>
            </a:extLst>
          </p:cNvPr>
          <p:cNvSpPr/>
          <p:nvPr/>
        </p:nvSpPr>
        <p:spPr>
          <a:xfrm>
            <a:off x="4578485" y="473149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sp>
        <p:nvSpPr>
          <p:cNvPr id="15" name="Rectangle: Rounded Corners 14">
            <a:extLst>
              <a:ext uri="{FF2B5EF4-FFF2-40B4-BE49-F238E27FC236}">
                <a16:creationId xmlns:a16="http://schemas.microsoft.com/office/drawing/2014/main" id="{27263C59-D333-4CBE-BFD9-E0DB4E5C7A0A}"/>
              </a:ext>
            </a:extLst>
          </p:cNvPr>
          <p:cNvSpPr/>
          <p:nvPr/>
        </p:nvSpPr>
        <p:spPr>
          <a:xfrm>
            <a:off x="6355404" y="473534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sp>
        <p:nvSpPr>
          <p:cNvPr id="16" name="Rectangle: Rounded Corners 15">
            <a:extLst>
              <a:ext uri="{FF2B5EF4-FFF2-40B4-BE49-F238E27FC236}">
                <a16:creationId xmlns:a16="http://schemas.microsoft.com/office/drawing/2014/main" id="{4F08FC0A-E65E-41A0-B151-3AD2BE9C34AF}"/>
              </a:ext>
            </a:extLst>
          </p:cNvPr>
          <p:cNvSpPr/>
          <p:nvPr/>
        </p:nvSpPr>
        <p:spPr>
          <a:xfrm>
            <a:off x="8132326" y="473149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sp>
        <p:nvSpPr>
          <p:cNvPr id="17" name="Rectangle: Rounded Corners 16">
            <a:extLst>
              <a:ext uri="{FF2B5EF4-FFF2-40B4-BE49-F238E27FC236}">
                <a16:creationId xmlns:a16="http://schemas.microsoft.com/office/drawing/2014/main" id="{2BABD8B2-4419-4265-9E58-DC3B24EA8388}"/>
              </a:ext>
            </a:extLst>
          </p:cNvPr>
          <p:cNvSpPr/>
          <p:nvPr/>
        </p:nvSpPr>
        <p:spPr>
          <a:xfrm>
            <a:off x="9909248" y="472764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cxnSp>
        <p:nvCxnSpPr>
          <p:cNvPr id="18" name="Straight Arrow Connector 17">
            <a:extLst>
              <a:ext uri="{FF2B5EF4-FFF2-40B4-BE49-F238E27FC236}">
                <a16:creationId xmlns:a16="http://schemas.microsoft.com/office/drawing/2014/main" id="{C74EDF29-8538-4D31-967B-0233FC735155}"/>
              </a:ext>
            </a:extLst>
          </p:cNvPr>
          <p:cNvCxnSpPr>
            <a:cxnSpLocks/>
            <a:endCxn id="10" idx="0"/>
          </p:cNvCxnSpPr>
          <p:nvPr/>
        </p:nvCxnSpPr>
        <p:spPr>
          <a:xfrm>
            <a:off x="5402091" y="3210127"/>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5BA4464-B720-4C9E-9E3F-3A07B89CE876}"/>
              </a:ext>
            </a:extLst>
          </p:cNvPr>
          <p:cNvCxnSpPr>
            <a:cxnSpLocks/>
          </p:cNvCxnSpPr>
          <p:nvPr/>
        </p:nvCxnSpPr>
        <p:spPr>
          <a:xfrm>
            <a:off x="7179008" y="3206278"/>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526D816-59FA-4AFA-87FC-F685B1BB053E}"/>
              </a:ext>
            </a:extLst>
          </p:cNvPr>
          <p:cNvCxnSpPr>
            <a:cxnSpLocks/>
          </p:cNvCxnSpPr>
          <p:nvPr/>
        </p:nvCxnSpPr>
        <p:spPr>
          <a:xfrm>
            <a:off x="8955925" y="3202429"/>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CCD6C59-D7C5-49BF-95F5-3C9ECF9E4251}"/>
              </a:ext>
            </a:extLst>
          </p:cNvPr>
          <p:cNvCxnSpPr>
            <a:cxnSpLocks/>
          </p:cNvCxnSpPr>
          <p:nvPr/>
        </p:nvCxnSpPr>
        <p:spPr>
          <a:xfrm>
            <a:off x="10732842" y="3198580"/>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00232FD-4958-4CD5-9722-D070406BD8CA}"/>
              </a:ext>
            </a:extLst>
          </p:cNvPr>
          <p:cNvCxnSpPr>
            <a:cxnSpLocks/>
          </p:cNvCxnSpPr>
          <p:nvPr/>
        </p:nvCxnSpPr>
        <p:spPr>
          <a:xfrm>
            <a:off x="5429643" y="4249011"/>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4FCFB0F-AFC2-4704-B2DB-5BD7C34352F4}"/>
              </a:ext>
            </a:extLst>
          </p:cNvPr>
          <p:cNvCxnSpPr>
            <a:cxnSpLocks/>
          </p:cNvCxnSpPr>
          <p:nvPr/>
        </p:nvCxnSpPr>
        <p:spPr>
          <a:xfrm>
            <a:off x="7179005" y="4249010"/>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9FFF811-3843-449F-8464-71101F9CDD8C}"/>
              </a:ext>
            </a:extLst>
          </p:cNvPr>
          <p:cNvCxnSpPr>
            <a:cxnSpLocks/>
          </p:cNvCxnSpPr>
          <p:nvPr/>
        </p:nvCxnSpPr>
        <p:spPr>
          <a:xfrm>
            <a:off x="8928367" y="4249009"/>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E7E9E3F-42A3-4C47-A477-6B817703FEA8}"/>
              </a:ext>
            </a:extLst>
          </p:cNvPr>
          <p:cNvCxnSpPr>
            <a:cxnSpLocks/>
          </p:cNvCxnSpPr>
          <p:nvPr/>
        </p:nvCxnSpPr>
        <p:spPr>
          <a:xfrm>
            <a:off x="10677729" y="4249008"/>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DAE7285-F768-45FC-9F14-CECBCC19BA03}"/>
              </a:ext>
            </a:extLst>
          </p:cNvPr>
          <p:cNvSpPr txBox="1"/>
          <p:nvPr/>
        </p:nvSpPr>
        <p:spPr>
          <a:xfrm>
            <a:off x="547070" y="1714416"/>
            <a:ext cx="3001206" cy="369332"/>
          </a:xfrm>
          <a:prstGeom prst="rect">
            <a:avLst/>
          </a:prstGeom>
          <a:noFill/>
        </p:spPr>
        <p:txBody>
          <a:bodyPr wrap="none" rtlCol="0">
            <a:spAutoFit/>
          </a:bodyPr>
          <a:lstStyle/>
          <a:p>
            <a:r>
              <a:rPr lang="en-US" dirty="0">
                <a:latin typeface="Kamerik205 8" panose="020B0803030600020004" pitchFamily="34" charset="0"/>
              </a:rPr>
              <a:t>Monolithic Architecture</a:t>
            </a:r>
          </a:p>
        </p:txBody>
      </p:sp>
      <p:sp>
        <p:nvSpPr>
          <p:cNvPr id="27" name="TextBox 26">
            <a:extLst>
              <a:ext uri="{FF2B5EF4-FFF2-40B4-BE49-F238E27FC236}">
                <a16:creationId xmlns:a16="http://schemas.microsoft.com/office/drawing/2014/main" id="{008A2B89-73EF-4221-B01D-B403EA295F37}"/>
              </a:ext>
            </a:extLst>
          </p:cNvPr>
          <p:cNvSpPr txBox="1"/>
          <p:nvPr/>
        </p:nvSpPr>
        <p:spPr>
          <a:xfrm>
            <a:off x="6398835" y="1714416"/>
            <a:ext cx="3466975" cy="369332"/>
          </a:xfrm>
          <a:prstGeom prst="rect">
            <a:avLst/>
          </a:prstGeom>
          <a:noFill/>
        </p:spPr>
        <p:txBody>
          <a:bodyPr wrap="none" rtlCol="0">
            <a:spAutoFit/>
          </a:bodyPr>
          <a:lstStyle/>
          <a:p>
            <a:r>
              <a:rPr lang="en-US" dirty="0">
                <a:latin typeface="Kamerik205 8" panose="020B0803030600020004" pitchFamily="34" charset="0"/>
              </a:rPr>
              <a:t>Microservices Architecture</a:t>
            </a:r>
          </a:p>
        </p:txBody>
      </p:sp>
    </p:spTree>
    <p:extLst>
      <p:ext uri="{BB962C8B-B14F-4D97-AF65-F5344CB8AC3E}">
        <p14:creationId xmlns:p14="http://schemas.microsoft.com/office/powerpoint/2010/main" val="2009911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500"/>
                            </p:stCondLst>
                            <p:childTnLst>
                              <p:par>
                                <p:cTn id="35" presetID="22" presetClass="entr" presetSubtype="1" fill="hold"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up)">
                                      <p:cBhvr>
                                        <p:cTn id="37" dur="500"/>
                                        <p:tgtEl>
                                          <p:spTgt spid="18"/>
                                        </p:tgtEl>
                                      </p:cBhvr>
                                    </p:animEffect>
                                  </p:childTnLst>
                                </p:cTn>
                              </p:par>
                              <p:par>
                                <p:cTn id="38" presetID="22" presetClass="entr" presetSubtype="1"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up)">
                                      <p:cBhvr>
                                        <p:cTn id="40" dur="500"/>
                                        <p:tgtEl>
                                          <p:spTgt spid="19"/>
                                        </p:tgtEl>
                                      </p:cBhvr>
                                    </p:animEffect>
                                  </p:childTnLst>
                                </p:cTn>
                              </p:par>
                              <p:par>
                                <p:cTn id="41" presetID="22" presetClass="entr" presetSubtype="1"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up)">
                                      <p:cBhvr>
                                        <p:cTn id="43" dur="500"/>
                                        <p:tgtEl>
                                          <p:spTgt spid="20"/>
                                        </p:tgtEl>
                                      </p:cBhvr>
                                    </p:animEffect>
                                  </p:childTnLst>
                                </p:cTn>
                              </p:par>
                              <p:par>
                                <p:cTn id="44" presetID="22" presetClass="entr" presetSubtype="1" fill="hold"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up)">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childTnLst>
                          </p:cTn>
                        </p:par>
                        <p:par>
                          <p:cTn id="61" fill="hold">
                            <p:stCondLst>
                              <p:cond delay="500"/>
                            </p:stCondLst>
                            <p:childTnLst>
                              <p:par>
                                <p:cTn id="62" presetID="22" presetClass="entr" presetSubtype="1" fill="hold" nodeType="after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wipe(up)">
                                      <p:cBhvr>
                                        <p:cTn id="64" dur="500"/>
                                        <p:tgtEl>
                                          <p:spTgt spid="22"/>
                                        </p:tgtEl>
                                      </p:cBhvr>
                                    </p:animEffect>
                                  </p:childTnLst>
                                </p:cTn>
                              </p:par>
                              <p:par>
                                <p:cTn id="65" presetID="22" presetClass="entr" presetSubtype="1"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wipe(up)">
                                      <p:cBhvr>
                                        <p:cTn id="67" dur="500"/>
                                        <p:tgtEl>
                                          <p:spTgt spid="23"/>
                                        </p:tgtEl>
                                      </p:cBhvr>
                                    </p:animEffect>
                                  </p:childTnLst>
                                </p:cTn>
                              </p:par>
                              <p:par>
                                <p:cTn id="68" presetID="22" presetClass="entr" presetSubtype="1" fill="hold"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wipe(up)">
                                      <p:cBhvr>
                                        <p:cTn id="70" dur="500"/>
                                        <p:tgtEl>
                                          <p:spTgt spid="24"/>
                                        </p:tgtEl>
                                      </p:cBhvr>
                                    </p:animEffect>
                                  </p:childTnLst>
                                </p:cTn>
                              </p:par>
                              <p:par>
                                <p:cTn id="71" presetID="22" presetClass="entr" presetSubtype="1" fill="hold"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wipe(up)">
                                      <p:cBhvr>
                                        <p:cTn id="7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26" grpId="0"/>
      <p:bldP spid="2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0B-B80C-4A04-801C-9A3E74DB7DFD}"/>
              </a:ext>
            </a:extLst>
          </p:cNvPr>
          <p:cNvSpPr>
            <a:spLocks noGrp="1"/>
          </p:cNvSpPr>
          <p:nvPr>
            <p:ph type="title"/>
          </p:nvPr>
        </p:nvSpPr>
        <p:spPr/>
        <p:txBody>
          <a:bodyPr>
            <a:normAutofit fontScale="90000"/>
          </a:bodyPr>
          <a:lstStyle/>
          <a:p>
            <a:r>
              <a:rPr lang="en-US" dirty="0"/>
              <a:t>Features of Azure Functions</a:t>
            </a:r>
          </a:p>
        </p:txBody>
      </p:sp>
      <p:sp>
        <p:nvSpPr>
          <p:cNvPr id="3" name="Rectangle: Rounded Corners 2">
            <a:extLst>
              <a:ext uri="{FF2B5EF4-FFF2-40B4-BE49-F238E27FC236}">
                <a16:creationId xmlns:a16="http://schemas.microsoft.com/office/drawing/2014/main" id="{300DCE9A-1594-4B33-BE20-5245FF6C5089}"/>
              </a:ext>
            </a:extLst>
          </p:cNvPr>
          <p:cNvSpPr/>
          <p:nvPr/>
        </p:nvSpPr>
        <p:spPr>
          <a:xfrm>
            <a:off x="402139"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Choice of Language</a:t>
            </a:r>
          </a:p>
        </p:txBody>
      </p:sp>
      <p:sp>
        <p:nvSpPr>
          <p:cNvPr id="4" name="Rectangle: Rounded Corners 3">
            <a:extLst>
              <a:ext uri="{FF2B5EF4-FFF2-40B4-BE49-F238E27FC236}">
                <a16:creationId xmlns:a16="http://schemas.microsoft.com/office/drawing/2014/main" id="{67ACEC21-5F71-4EF1-887B-9C0A2A434521}"/>
              </a:ext>
            </a:extLst>
          </p:cNvPr>
          <p:cNvSpPr/>
          <p:nvPr/>
        </p:nvSpPr>
        <p:spPr>
          <a:xfrm>
            <a:off x="3298723"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Pay-Per-Use Pricing</a:t>
            </a:r>
          </a:p>
        </p:txBody>
      </p:sp>
      <p:sp>
        <p:nvSpPr>
          <p:cNvPr id="5" name="Rectangle: Rounded Corners 4">
            <a:extLst>
              <a:ext uri="{FF2B5EF4-FFF2-40B4-BE49-F238E27FC236}">
                <a16:creationId xmlns:a16="http://schemas.microsoft.com/office/drawing/2014/main" id="{4012A841-B406-4F3E-9F45-CAA7FFD7B23C}"/>
              </a:ext>
            </a:extLst>
          </p:cNvPr>
          <p:cNvSpPr/>
          <p:nvPr/>
        </p:nvSpPr>
        <p:spPr>
          <a:xfrm>
            <a:off x="6195307"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Bring Your Own Dependencies</a:t>
            </a:r>
          </a:p>
        </p:txBody>
      </p:sp>
      <p:sp>
        <p:nvSpPr>
          <p:cNvPr id="6" name="Rectangle: Rounded Corners 5">
            <a:extLst>
              <a:ext uri="{FF2B5EF4-FFF2-40B4-BE49-F238E27FC236}">
                <a16:creationId xmlns:a16="http://schemas.microsoft.com/office/drawing/2014/main" id="{0AD9F267-7F68-4599-A7E7-403D5962BB07}"/>
              </a:ext>
            </a:extLst>
          </p:cNvPr>
          <p:cNvSpPr/>
          <p:nvPr/>
        </p:nvSpPr>
        <p:spPr>
          <a:xfrm>
            <a:off x="9091891"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Integrated Security</a:t>
            </a:r>
          </a:p>
        </p:txBody>
      </p:sp>
      <p:sp>
        <p:nvSpPr>
          <p:cNvPr id="7" name="Rectangle: Rounded Corners 6">
            <a:extLst>
              <a:ext uri="{FF2B5EF4-FFF2-40B4-BE49-F238E27FC236}">
                <a16:creationId xmlns:a16="http://schemas.microsoft.com/office/drawing/2014/main" id="{740A592D-970C-4557-ADC4-6F1DE52161AD}"/>
              </a:ext>
            </a:extLst>
          </p:cNvPr>
          <p:cNvSpPr/>
          <p:nvPr/>
        </p:nvSpPr>
        <p:spPr>
          <a:xfrm>
            <a:off x="1754074" y="2738284"/>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Simplified Integration</a:t>
            </a:r>
          </a:p>
        </p:txBody>
      </p:sp>
      <p:sp>
        <p:nvSpPr>
          <p:cNvPr id="8" name="Rectangle: Rounded Corners 7">
            <a:extLst>
              <a:ext uri="{FF2B5EF4-FFF2-40B4-BE49-F238E27FC236}">
                <a16:creationId xmlns:a16="http://schemas.microsoft.com/office/drawing/2014/main" id="{8A6F7878-A196-4882-B5B1-AA5C97E32DC8}"/>
              </a:ext>
            </a:extLst>
          </p:cNvPr>
          <p:cNvSpPr/>
          <p:nvPr/>
        </p:nvSpPr>
        <p:spPr>
          <a:xfrm>
            <a:off x="4650658" y="2738284"/>
            <a:ext cx="2703871" cy="87507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Flexible Development</a:t>
            </a:r>
          </a:p>
        </p:txBody>
      </p:sp>
    </p:spTree>
    <p:extLst>
      <p:ext uri="{BB962C8B-B14F-4D97-AF65-F5344CB8AC3E}">
        <p14:creationId xmlns:p14="http://schemas.microsoft.com/office/powerpoint/2010/main" val="241579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0B-B80C-4A04-801C-9A3E74DB7DFD}"/>
              </a:ext>
            </a:extLst>
          </p:cNvPr>
          <p:cNvSpPr>
            <a:spLocks noGrp="1"/>
          </p:cNvSpPr>
          <p:nvPr>
            <p:ph type="title"/>
          </p:nvPr>
        </p:nvSpPr>
        <p:spPr/>
        <p:txBody>
          <a:bodyPr>
            <a:normAutofit fontScale="90000"/>
          </a:bodyPr>
          <a:lstStyle/>
          <a:p>
            <a:r>
              <a:rPr lang="en-US" dirty="0"/>
              <a:t>Features of Azure Functions</a:t>
            </a:r>
          </a:p>
        </p:txBody>
      </p:sp>
      <p:sp>
        <p:nvSpPr>
          <p:cNvPr id="3" name="Rectangle: Rounded Corners 2">
            <a:extLst>
              <a:ext uri="{FF2B5EF4-FFF2-40B4-BE49-F238E27FC236}">
                <a16:creationId xmlns:a16="http://schemas.microsoft.com/office/drawing/2014/main" id="{300DCE9A-1594-4B33-BE20-5245FF6C5089}"/>
              </a:ext>
            </a:extLst>
          </p:cNvPr>
          <p:cNvSpPr/>
          <p:nvPr/>
        </p:nvSpPr>
        <p:spPr>
          <a:xfrm>
            <a:off x="402139"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Choice of Language</a:t>
            </a:r>
          </a:p>
        </p:txBody>
      </p:sp>
      <p:sp>
        <p:nvSpPr>
          <p:cNvPr id="4" name="Rectangle: Rounded Corners 3">
            <a:extLst>
              <a:ext uri="{FF2B5EF4-FFF2-40B4-BE49-F238E27FC236}">
                <a16:creationId xmlns:a16="http://schemas.microsoft.com/office/drawing/2014/main" id="{67ACEC21-5F71-4EF1-887B-9C0A2A434521}"/>
              </a:ext>
            </a:extLst>
          </p:cNvPr>
          <p:cNvSpPr/>
          <p:nvPr/>
        </p:nvSpPr>
        <p:spPr>
          <a:xfrm>
            <a:off x="3298723"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Pay-Per-Use Pricing</a:t>
            </a:r>
          </a:p>
        </p:txBody>
      </p:sp>
      <p:sp>
        <p:nvSpPr>
          <p:cNvPr id="5" name="Rectangle: Rounded Corners 4">
            <a:extLst>
              <a:ext uri="{FF2B5EF4-FFF2-40B4-BE49-F238E27FC236}">
                <a16:creationId xmlns:a16="http://schemas.microsoft.com/office/drawing/2014/main" id="{4012A841-B406-4F3E-9F45-CAA7FFD7B23C}"/>
              </a:ext>
            </a:extLst>
          </p:cNvPr>
          <p:cNvSpPr/>
          <p:nvPr/>
        </p:nvSpPr>
        <p:spPr>
          <a:xfrm>
            <a:off x="6195307"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Bring Your Own Dependencies</a:t>
            </a:r>
          </a:p>
        </p:txBody>
      </p:sp>
      <p:sp>
        <p:nvSpPr>
          <p:cNvPr id="6" name="Rectangle: Rounded Corners 5">
            <a:extLst>
              <a:ext uri="{FF2B5EF4-FFF2-40B4-BE49-F238E27FC236}">
                <a16:creationId xmlns:a16="http://schemas.microsoft.com/office/drawing/2014/main" id="{0AD9F267-7F68-4599-A7E7-403D5962BB07}"/>
              </a:ext>
            </a:extLst>
          </p:cNvPr>
          <p:cNvSpPr/>
          <p:nvPr/>
        </p:nvSpPr>
        <p:spPr>
          <a:xfrm>
            <a:off x="9091891"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Integrated Security</a:t>
            </a:r>
          </a:p>
        </p:txBody>
      </p:sp>
      <p:sp>
        <p:nvSpPr>
          <p:cNvPr id="7" name="Rectangle: Rounded Corners 6">
            <a:extLst>
              <a:ext uri="{FF2B5EF4-FFF2-40B4-BE49-F238E27FC236}">
                <a16:creationId xmlns:a16="http://schemas.microsoft.com/office/drawing/2014/main" id="{740A592D-970C-4557-ADC4-6F1DE52161AD}"/>
              </a:ext>
            </a:extLst>
          </p:cNvPr>
          <p:cNvSpPr/>
          <p:nvPr/>
        </p:nvSpPr>
        <p:spPr>
          <a:xfrm>
            <a:off x="1754074" y="2738284"/>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Simplified Integration</a:t>
            </a:r>
          </a:p>
        </p:txBody>
      </p:sp>
      <p:sp>
        <p:nvSpPr>
          <p:cNvPr id="8" name="Rectangle: Rounded Corners 7">
            <a:extLst>
              <a:ext uri="{FF2B5EF4-FFF2-40B4-BE49-F238E27FC236}">
                <a16:creationId xmlns:a16="http://schemas.microsoft.com/office/drawing/2014/main" id="{8A6F7878-A196-4882-B5B1-AA5C97E32DC8}"/>
              </a:ext>
            </a:extLst>
          </p:cNvPr>
          <p:cNvSpPr/>
          <p:nvPr/>
        </p:nvSpPr>
        <p:spPr>
          <a:xfrm>
            <a:off x="4650658" y="2738284"/>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Flexible Development</a:t>
            </a:r>
          </a:p>
        </p:txBody>
      </p:sp>
      <p:sp>
        <p:nvSpPr>
          <p:cNvPr id="9" name="Rectangle: Rounded Corners 8">
            <a:extLst>
              <a:ext uri="{FF2B5EF4-FFF2-40B4-BE49-F238E27FC236}">
                <a16:creationId xmlns:a16="http://schemas.microsoft.com/office/drawing/2014/main" id="{43C4D3E1-4D5B-498C-828C-70EA41EB65FA}"/>
              </a:ext>
            </a:extLst>
          </p:cNvPr>
          <p:cNvSpPr/>
          <p:nvPr/>
        </p:nvSpPr>
        <p:spPr>
          <a:xfrm>
            <a:off x="7547242" y="2738284"/>
            <a:ext cx="2703871" cy="87507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Open Source</a:t>
            </a:r>
          </a:p>
        </p:txBody>
      </p:sp>
      <p:sp>
        <p:nvSpPr>
          <p:cNvPr id="10" name="TextBox 9">
            <a:extLst>
              <a:ext uri="{FF2B5EF4-FFF2-40B4-BE49-F238E27FC236}">
                <a16:creationId xmlns:a16="http://schemas.microsoft.com/office/drawing/2014/main" id="{857B9861-0672-4D0D-B229-8462E420FEDF}"/>
              </a:ext>
            </a:extLst>
          </p:cNvPr>
          <p:cNvSpPr txBox="1"/>
          <p:nvPr/>
        </p:nvSpPr>
        <p:spPr>
          <a:xfrm>
            <a:off x="1983833" y="4766327"/>
            <a:ext cx="8422947" cy="646331"/>
          </a:xfrm>
          <a:prstGeom prst="rect">
            <a:avLst/>
          </a:prstGeom>
          <a:noFill/>
        </p:spPr>
        <p:txBody>
          <a:bodyPr wrap="none" rtlCol="0">
            <a:spAutoFit/>
          </a:bodyPr>
          <a:lstStyle/>
          <a:p>
            <a:r>
              <a:rPr lang="en-US" sz="3600" b="1" dirty="0"/>
              <a:t>https://github.com/Azure/Azure-Functions</a:t>
            </a:r>
          </a:p>
        </p:txBody>
      </p:sp>
    </p:spTree>
    <p:extLst>
      <p:ext uri="{BB962C8B-B14F-4D97-AF65-F5344CB8AC3E}">
        <p14:creationId xmlns:p14="http://schemas.microsoft.com/office/powerpoint/2010/main" val="149865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CB437-25E5-4D85-80D5-5954A2ACA671}"/>
              </a:ext>
            </a:extLst>
          </p:cNvPr>
          <p:cNvSpPr>
            <a:spLocks noGrp="1"/>
          </p:cNvSpPr>
          <p:nvPr>
            <p:ph type="title"/>
          </p:nvPr>
        </p:nvSpPr>
        <p:spPr/>
        <p:txBody>
          <a:bodyPr>
            <a:normAutofit fontScale="90000"/>
          </a:bodyPr>
          <a:lstStyle/>
          <a:p>
            <a:r>
              <a:rPr lang="en-US" dirty="0"/>
              <a:t>Triggers and Bindings</a:t>
            </a:r>
          </a:p>
        </p:txBody>
      </p:sp>
      <p:sp>
        <p:nvSpPr>
          <p:cNvPr id="3" name="Content Placeholder 2">
            <a:extLst>
              <a:ext uri="{FF2B5EF4-FFF2-40B4-BE49-F238E27FC236}">
                <a16:creationId xmlns:a16="http://schemas.microsoft.com/office/drawing/2014/main" id="{0FECD390-3200-4984-AE48-9C4121538C69}"/>
              </a:ext>
            </a:extLst>
          </p:cNvPr>
          <p:cNvSpPr>
            <a:spLocks noGrp="1"/>
          </p:cNvSpPr>
          <p:nvPr>
            <p:ph idx="1"/>
          </p:nvPr>
        </p:nvSpPr>
        <p:spPr/>
        <p:txBody>
          <a:bodyPr numCol="2">
            <a:normAutofit/>
          </a:bodyPr>
          <a:lstStyle/>
          <a:p>
            <a:r>
              <a:rPr lang="en-US" dirty="0"/>
              <a:t>Blob Storage</a:t>
            </a:r>
          </a:p>
          <a:p>
            <a:r>
              <a:rPr lang="en-US" dirty="0"/>
              <a:t>Cosmos DB</a:t>
            </a:r>
          </a:p>
          <a:p>
            <a:r>
              <a:rPr lang="en-US" dirty="0"/>
              <a:t>Event Grid</a:t>
            </a:r>
          </a:p>
          <a:p>
            <a:r>
              <a:rPr lang="en-US" dirty="0"/>
              <a:t>Event Hubs</a:t>
            </a:r>
          </a:p>
          <a:p>
            <a:r>
              <a:rPr lang="en-US" dirty="0"/>
              <a:t>External Table</a:t>
            </a:r>
          </a:p>
          <a:p>
            <a:r>
              <a:rPr lang="en-US" dirty="0"/>
              <a:t>HTTP</a:t>
            </a:r>
          </a:p>
          <a:p>
            <a:r>
              <a:rPr lang="en-US" dirty="0"/>
              <a:t>Microsoft Graph Excel tables</a:t>
            </a:r>
          </a:p>
          <a:p>
            <a:r>
              <a:rPr lang="en-US" dirty="0"/>
              <a:t>Microsoft Graph OneDrive Files</a:t>
            </a:r>
          </a:p>
          <a:p>
            <a:r>
              <a:rPr lang="en-US" dirty="0"/>
              <a:t>Microsoft Graph Outlook email</a:t>
            </a:r>
          </a:p>
          <a:p>
            <a:r>
              <a:rPr lang="en-US" dirty="0"/>
              <a:t>Microsoft Graph Events</a:t>
            </a:r>
          </a:p>
          <a:p>
            <a:r>
              <a:rPr lang="en-US" dirty="0"/>
              <a:t>Microsoft Graph Auth tokens</a:t>
            </a:r>
          </a:p>
          <a:p>
            <a:r>
              <a:rPr lang="en-US" dirty="0"/>
              <a:t>Mobile Apps</a:t>
            </a:r>
          </a:p>
          <a:p>
            <a:r>
              <a:rPr lang="en-US" dirty="0"/>
              <a:t>Notification Hubs</a:t>
            </a:r>
          </a:p>
          <a:p>
            <a:r>
              <a:rPr lang="en-US" dirty="0"/>
              <a:t>Queue Storage</a:t>
            </a:r>
          </a:p>
          <a:p>
            <a:r>
              <a:rPr lang="en-US" dirty="0"/>
              <a:t>SendGrid</a:t>
            </a:r>
          </a:p>
          <a:p>
            <a:r>
              <a:rPr lang="en-US" dirty="0"/>
              <a:t>Sever Bus</a:t>
            </a:r>
          </a:p>
          <a:p>
            <a:r>
              <a:rPr lang="en-US" dirty="0"/>
              <a:t>Table Storage</a:t>
            </a:r>
          </a:p>
          <a:p>
            <a:r>
              <a:rPr lang="en-US" dirty="0"/>
              <a:t>Timer</a:t>
            </a:r>
          </a:p>
          <a:p>
            <a:r>
              <a:rPr lang="en-US" dirty="0"/>
              <a:t>Twilio</a:t>
            </a:r>
          </a:p>
        </p:txBody>
      </p:sp>
    </p:spTree>
    <p:extLst>
      <p:ext uri="{BB962C8B-B14F-4D97-AF65-F5344CB8AC3E}">
        <p14:creationId xmlns:p14="http://schemas.microsoft.com/office/powerpoint/2010/main" val="22140102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CA0-16A1-4533-BB57-F13982F9CCDF}"/>
              </a:ext>
            </a:extLst>
          </p:cNvPr>
          <p:cNvSpPr>
            <a:spLocks noGrp="1"/>
          </p:cNvSpPr>
          <p:nvPr>
            <p:ph type="title"/>
          </p:nvPr>
        </p:nvSpPr>
        <p:spPr/>
        <p:txBody>
          <a:bodyPr>
            <a:normAutofit fontScale="90000"/>
          </a:bodyPr>
          <a:lstStyle/>
          <a:p>
            <a:r>
              <a:rPr lang="en-US" dirty="0"/>
              <a:t>C# Process Models</a:t>
            </a:r>
          </a:p>
        </p:txBody>
      </p:sp>
      <p:sp>
        <p:nvSpPr>
          <p:cNvPr id="3" name="Rectangle: Rounded Corners 2">
            <a:extLst>
              <a:ext uri="{FF2B5EF4-FFF2-40B4-BE49-F238E27FC236}">
                <a16:creationId xmlns:a16="http://schemas.microsoft.com/office/drawing/2014/main" id="{1371C9E9-F53C-4416-BFEC-63A636A19D19}"/>
              </a:ext>
            </a:extLst>
          </p:cNvPr>
          <p:cNvSpPr/>
          <p:nvPr/>
        </p:nvSpPr>
        <p:spPr>
          <a:xfrm>
            <a:off x="1268361" y="1366684"/>
            <a:ext cx="4090220" cy="14551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In-Process</a:t>
            </a:r>
          </a:p>
        </p:txBody>
      </p:sp>
      <p:sp>
        <p:nvSpPr>
          <p:cNvPr id="4" name="Rectangle: Rounded Corners 3">
            <a:extLst>
              <a:ext uri="{FF2B5EF4-FFF2-40B4-BE49-F238E27FC236}">
                <a16:creationId xmlns:a16="http://schemas.microsoft.com/office/drawing/2014/main" id="{C42F2383-22C8-4C3E-818F-6F215E6FC6A9}"/>
              </a:ext>
            </a:extLst>
          </p:cNvPr>
          <p:cNvSpPr/>
          <p:nvPr/>
        </p:nvSpPr>
        <p:spPr>
          <a:xfrm>
            <a:off x="6681021" y="1366684"/>
            <a:ext cx="4090220" cy="14551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Isolated Process</a:t>
            </a:r>
          </a:p>
        </p:txBody>
      </p:sp>
      <p:pic>
        <p:nvPicPr>
          <p:cNvPr id="4098" name="Picture 2" descr="thumbnail image 2 of blog post titled &#10; &#10; &#10;  &#10; &#10; &#10; &#10;    &#10;  &#10;   &#10;    &#10;      &#10;       .NET on Azure Functions Roadmap&#10;       &#10;      &#10;     &#10;   &#10;  &#10; &#10;   &#10; &#10; &#10; &#10; &#10; &#10;">
            <a:extLst>
              <a:ext uri="{FF2B5EF4-FFF2-40B4-BE49-F238E27FC236}">
                <a16:creationId xmlns:a16="http://schemas.microsoft.com/office/drawing/2014/main" id="{7FC1E0BE-F259-4C92-ACED-127C797C68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3025" y="3264998"/>
            <a:ext cx="950595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96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098"/>
                                        </p:tgtEl>
                                        <p:attrNameLst>
                                          <p:attrName>style.visibility</p:attrName>
                                        </p:attrNameLst>
                                      </p:cBhvr>
                                      <p:to>
                                        <p:strVal val="visible"/>
                                      </p:to>
                                    </p:set>
                                    <p:animEffect transition="in" filter="wipe(left)">
                                      <p:cBhvr>
                                        <p:cTn id="1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1866C-4773-4219-A2F2-EE7EB58E3974}"/>
              </a:ext>
            </a:extLst>
          </p:cNvPr>
          <p:cNvSpPr>
            <a:spLocks noGrp="1"/>
          </p:cNvSpPr>
          <p:nvPr>
            <p:ph type="title"/>
          </p:nvPr>
        </p:nvSpPr>
        <p:spPr/>
        <p:txBody>
          <a:bodyPr/>
          <a:lstStyle/>
          <a:p>
            <a:r>
              <a:rPr lang="en-US" dirty="0"/>
              <a:t>Code Walkthrough</a:t>
            </a:r>
          </a:p>
        </p:txBody>
      </p:sp>
      <p:sp>
        <p:nvSpPr>
          <p:cNvPr id="3" name="Text Placeholder 2">
            <a:extLst>
              <a:ext uri="{FF2B5EF4-FFF2-40B4-BE49-F238E27FC236}">
                <a16:creationId xmlns:a16="http://schemas.microsoft.com/office/drawing/2014/main" id="{071473DB-F798-4750-8A5B-2ADF2004BE62}"/>
              </a:ext>
            </a:extLst>
          </p:cNvPr>
          <p:cNvSpPr>
            <a:spLocks noGrp="1"/>
          </p:cNvSpPr>
          <p:nvPr>
            <p:ph type="body" idx="1"/>
          </p:nvPr>
        </p:nvSpPr>
        <p:spPr/>
        <p:txBody>
          <a:bodyPr>
            <a:normAutofit/>
          </a:bodyPr>
          <a:lstStyle/>
          <a:p>
            <a:r>
              <a:rPr lang="en-US" sz="2000" dirty="0"/>
              <a:t>Building Microservice REST APIs Using Azure Functions</a:t>
            </a:r>
          </a:p>
        </p:txBody>
      </p:sp>
    </p:spTree>
    <p:extLst>
      <p:ext uri="{BB962C8B-B14F-4D97-AF65-F5344CB8AC3E}">
        <p14:creationId xmlns:p14="http://schemas.microsoft.com/office/powerpoint/2010/main" val="13129175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61F006-62A9-4412-95C1-C8762F04AA92}"/>
              </a:ext>
            </a:extLst>
          </p:cNvPr>
          <p:cNvPicPr>
            <a:picLocks noChangeAspect="1"/>
          </p:cNvPicPr>
          <p:nvPr/>
        </p:nvPicPr>
        <p:blipFill rotWithShape="1">
          <a:blip r:embed="rId2">
            <a:extLst>
              <a:ext uri="{28A0092B-C50C-407E-A947-70E740481C1C}">
                <a14:useLocalDpi xmlns:a14="http://schemas.microsoft.com/office/drawing/2010/main" val="0"/>
              </a:ext>
            </a:extLst>
          </a:blip>
          <a:srcRect l="28946" t="29957" r="27815" b="29351"/>
          <a:stretch/>
        </p:blipFill>
        <p:spPr>
          <a:xfrm>
            <a:off x="2677885" y="273132"/>
            <a:ext cx="6836229" cy="5737551"/>
          </a:xfrm>
          <a:prstGeom prst="rect">
            <a:avLst/>
          </a:prstGeom>
        </p:spPr>
      </p:pic>
    </p:spTree>
    <p:extLst>
      <p:ext uri="{BB962C8B-B14F-4D97-AF65-F5344CB8AC3E}">
        <p14:creationId xmlns:p14="http://schemas.microsoft.com/office/powerpoint/2010/main" val="35142211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61F006-62A9-4412-95C1-C8762F04AA92}"/>
              </a:ext>
            </a:extLst>
          </p:cNvPr>
          <p:cNvPicPr>
            <a:picLocks noChangeAspect="1"/>
          </p:cNvPicPr>
          <p:nvPr/>
        </p:nvPicPr>
        <p:blipFill rotWithShape="1">
          <a:blip r:embed="rId2">
            <a:extLst>
              <a:ext uri="{28A0092B-C50C-407E-A947-70E740481C1C}">
                <a14:useLocalDpi xmlns:a14="http://schemas.microsoft.com/office/drawing/2010/main" val="0"/>
              </a:ext>
            </a:extLst>
          </a:blip>
          <a:srcRect l="28946" t="29957" r="27815" b="29351"/>
          <a:stretch/>
        </p:blipFill>
        <p:spPr>
          <a:xfrm>
            <a:off x="2677885" y="273132"/>
            <a:ext cx="6836229" cy="5737551"/>
          </a:xfrm>
          <a:prstGeom prst="rect">
            <a:avLst/>
          </a:prstGeom>
        </p:spPr>
      </p:pic>
      <p:pic>
        <p:nvPicPr>
          <p:cNvPr id="3" name="Picture 2">
            <a:extLst>
              <a:ext uri="{FF2B5EF4-FFF2-40B4-BE49-F238E27FC236}">
                <a16:creationId xmlns:a16="http://schemas.microsoft.com/office/drawing/2014/main" id="{467EAD1A-4E42-4FCF-B011-0E1F5BFE4905}"/>
              </a:ext>
            </a:extLst>
          </p:cNvPr>
          <p:cNvPicPr>
            <a:picLocks noChangeAspect="1"/>
          </p:cNvPicPr>
          <p:nvPr/>
        </p:nvPicPr>
        <p:blipFill rotWithShape="1">
          <a:blip r:embed="rId2">
            <a:extLst>
              <a:ext uri="{28A0092B-C50C-407E-A947-70E740481C1C}">
                <a14:useLocalDpi xmlns:a14="http://schemas.microsoft.com/office/drawing/2010/main" val="0"/>
              </a:ext>
            </a:extLst>
          </a:blip>
          <a:srcRect l="28946" t="29957" r="27815" b="29351"/>
          <a:stretch/>
        </p:blipFill>
        <p:spPr>
          <a:xfrm>
            <a:off x="134587" y="104899"/>
            <a:ext cx="1385456" cy="1162794"/>
          </a:xfrm>
          <a:prstGeom prst="rect">
            <a:avLst/>
          </a:prstGeom>
        </p:spPr>
      </p:pic>
    </p:spTree>
    <p:extLst>
      <p:ext uri="{BB962C8B-B14F-4D97-AF65-F5344CB8AC3E}">
        <p14:creationId xmlns:p14="http://schemas.microsoft.com/office/powerpoint/2010/main" val="315154470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 -1.85185E-6 L -0.43958 -0.36296 " pathEditMode="relative" rAng="0" ptsTypes="AA">
                                      <p:cBhvr>
                                        <p:cTn id="6" dur="1000" fill="hold"/>
                                        <p:tgtEl>
                                          <p:spTgt spid="6"/>
                                        </p:tgtEl>
                                        <p:attrNameLst>
                                          <p:attrName>ppt_x</p:attrName>
                                          <p:attrName>ppt_y</p:attrName>
                                        </p:attrNameLst>
                                      </p:cBhvr>
                                      <p:rCtr x="-21979" y="-18148"/>
                                    </p:animMotion>
                                  </p:childTnLst>
                                </p:cTn>
                              </p:par>
                              <p:par>
                                <p:cTn id="7" presetID="10" presetClass="exit" presetSubtype="0" fill="hold" nodeType="withEffect">
                                  <p:stCondLst>
                                    <p:cond delay="500"/>
                                  </p:stCondLst>
                                  <p:childTnLst>
                                    <p:animEffect transition="out" filter="fade">
                                      <p:cBhvr>
                                        <p:cTn id="8" dur="500"/>
                                        <p:tgtEl>
                                          <p:spTgt spid="6"/>
                                        </p:tgtEl>
                                      </p:cBhvr>
                                    </p:animEffect>
                                    <p:set>
                                      <p:cBhvr>
                                        <p:cTn id="9" dur="1" fill="hold">
                                          <p:stCondLst>
                                            <p:cond delay="499"/>
                                          </p:stCondLst>
                                        </p:cTn>
                                        <p:tgtEl>
                                          <p:spTgt spid="6"/>
                                        </p:tgtEl>
                                        <p:attrNameLst>
                                          <p:attrName>style.visibility</p:attrName>
                                        </p:attrNameLst>
                                      </p:cBhvr>
                                      <p:to>
                                        <p:strVal val="hidden"/>
                                      </p:to>
                                    </p:set>
                                  </p:childTnLst>
                                </p:cTn>
                              </p:par>
                              <p:par>
                                <p:cTn id="10" presetID="1" presetClass="entr" presetSubtype="0" fill="hold" nodeType="withEffect">
                                  <p:stCondLst>
                                    <p:cond delay="50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7EAD1A-4E42-4FCF-B011-0E1F5BFE4905}"/>
              </a:ext>
            </a:extLst>
          </p:cNvPr>
          <p:cNvPicPr>
            <a:picLocks noChangeAspect="1"/>
          </p:cNvPicPr>
          <p:nvPr/>
        </p:nvPicPr>
        <p:blipFill rotWithShape="1">
          <a:blip r:embed="rId2">
            <a:extLst>
              <a:ext uri="{28A0092B-C50C-407E-A947-70E740481C1C}">
                <a14:useLocalDpi xmlns:a14="http://schemas.microsoft.com/office/drawing/2010/main" val="0"/>
              </a:ext>
            </a:extLst>
          </a:blip>
          <a:srcRect l="28946" t="29957" r="27815" b="29351"/>
          <a:stretch/>
        </p:blipFill>
        <p:spPr>
          <a:xfrm>
            <a:off x="134587" y="104899"/>
            <a:ext cx="1385456" cy="1162794"/>
          </a:xfrm>
          <a:prstGeom prst="rect">
            <a:avLst/>
          </a:prstGeom>
        </p:spPr>
      </p:pic>
      <p:sp>
        <p:nvSpPr>
          <p:cNvPr id="4" name="Rectangle 3">
            <a:extLst>
              <a:ext uri="{FF2B5EF4-FFF2-40B4-BE49-F238E27FC236}">
                <a16:creationId xmlns:a16="http://schemas.microsoft.com/office/drawing/2014/main" id="{232A1958-1C94-41AB-9C9B-661C7FB379A7}"/>
              </a:ext>
            </a:extLst>
          </p:cNvPr>
          <p:cNvSpPr/>
          <p:nvPr/>
        </p:nvSpPr>
        <p:spPr>
          <a:xfrm>
            <a:off x="1864422" y="2410691"/>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Portfolio Management Listing Services</a:t>
            </a:r>
          </a:p>
        </p:txBody>
      </p:sp>
      <p:sp>
        <p:nvSpPr>
          <p:cNvPr id="7" name="Rectangle 6">
            <a:extLst>
              <a:ext uri="{FF2B5EF4-FFF2-40B4-BE49-F238E27FC236}">
                <a16:creationId xmlns:a16="http://schemas.microsoft.com/office/drawing/2014/main" id="{0320624D-D284-469A-95BA-2EF7C42F2EF3}"/>
              </a:ext>
            </a:extLst>
          </p:cNvPr>
          <p:cNvSpPr/>
          <p:nvPr/>
        </p:nvSpPr>
        <p:spPr>
          <a:xfrm>
            <a:off x="3940624" y="2410690"/>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Portfolio Management External API</a:t>
            </a:r>
          </a:p>
        </p:txBody>
      </p:sp>
      <p:sp>
        <p:nvSpPr>
          <p:cNvPr id="8" name="Rectangle 7">
            <a:extLst>
              <a:ext uri="{FF2B5EF4-FFF2-40B4-BE49-F238E27FC236}">
                <a16:creationId xmlns:a16="http://schemas.microsoft.com/office/drawing/2014/main" id="{49E58B8D-8E54-4513-8D38-C89B9ED358DA}"/>
              </a:ext>
            </a:extLst>
          </p:cNvPr>
          <p:cNvSpPr/>
          <p:nvPr/>
        </p:nvSpPr>
        <p:spPr>
          <a:xfrm>
            <a:off x="6016826" y="2410689"/>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Resident Management External API</a:t>
            </a:r>
          </a:p>
        </p:txBody>
      </p:sp>
      <p:sp>
        <p:nvSpPr>
          <p:cNvPr id="9" name="Rectangle 8">
            <a:extLst>
              <a:ext uri="{FF2B5EF4-FFF2-40B4-BE49-F238E27FC236}">
                <a16:creationId xmlns:a16="http://schemas.microsoft.com/office/drawing/2014/main" id="{2341F374-F3B3-489C-BD46-2FAAD9906AC1}"/>
              </a:ext>
            </a:extLst>
          </p:cNvPr>
          <p:cNvSpPr/>
          <p:nvPr/>
        </p:nvSpPr>
        <p:spPr>
          <a:xfrm>
            <a:off x="8093028" y="2410688"/>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Care Management External API</a:t>
            </a:r>
          </a:p>
        </p:txBody>
      </p:sp>
      <p:sp>
        <p:nvSpPr>
          <p:cNvPr id="10" name="Rectangle 9">
            <a:extLst>
              <a:ext uri="{FF2B5EF4-FFF2-40B4-BE49-F238E27FC236}">
                <a16:creationId xmlns:a16="http://schemas.microsoft.com/office/drawing/2014/main" id="{F7601A97-6C44-4B7F-A2EC-D39821C6D10C}"/>
              </a:ext>
            </a:extLst>
          </p:cNvPr>
          <p:cNvSpPr/>
          <p:nvPr/>
        </p:nvSpPr>
        <p:spPr>
          <a:xfrm>
            <a:off x="10169230" y="2410688"/>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Lease Management External API</a:t>
            </a:r>
          </a:p>
        </p:txBody>
      </p:sp>
      <p:sp>
        <p:nvSpPr>
          <p:cNvPr id="5" name="Cylinder 4">
            <a:extLst>
              <a:ext uri="{FF2B5EF4-FFF2-40B4-BE49-F238E27FC236}">
                <a16:creationId xmlns:a16="http://schemas.microsoft.com/office/drawing/2014/main" id="{9EC3ADCF-EB36-4AB2-B737-D52641459965}"/>
              </a:ext>
            </a:extLst>
          </p:cNvPr>
          <p:cNvSpPr/>
          <p:nvPr/>
        </p:nvSpPr>
        <p:spPr>
          <a:xfrm>
            <a:off x="6361211" y="1595747"/>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11" name="Cylinder 10">
            <a:extLst>
              <a:ext uri="{FF2B5EF4-FFF2-40B4-BE49-F238E27FC236}">
                <a16:creationId xmlns:a16="http://schemas.microsoft.com/office/drawing/2014/main" id="{72828E58-98C6-441A-B79C-55494BB6E784}"/>
              </a:ext>
            </a:extLst>
          </p:cNvPr>
          <p:cNvSpPr/>
          <p:nvPr/>
        </p:nvSpPr>
        <p:spPr>
          <a:xfrm>
            <a:off x="8437412"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2" name="Cylinder 11">
            <a:extLst>
              <a:ext uri="{FF2B5EF4-FFF2-40B4-BE49-F238E27FC236}">
                <a16:creationId xmlns:a16="http://schemas.microsoft.com/office/drawing/2014/main" id="{B8E994F3-6F8F-4EE1-BC69-29D0202D3A85}"/>
              </a:ext>
            </a:extLst>
          </p:cNvPr>
          <p:cNvSpPr/>
          <p:nvPr/>
        </p:nvSpPr>
        <p:spPr>
          <a:xfrm>
            <a:off x="10513614"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sp>
        <p:nvSpPr>
          <p:cNvPr id="13" name="Cylinder 12">
            <a:extLst>
              <a:ext uri="{FF2B5EF4-FFF2-40B4-BE49-F238E27FC236}">
                <a16:creationId xmlns:a16="http://schemas.microsoft.com/office/drawing/2014/main" id="{938982D5-9455-4BB7-B640-70246B1642F2}"/>
              </a:ext>
            </a:extLst>
          </p:cNvPr>
          <p:cNvSpPr/>
          <p:nvPr/>
        </p:nvSpPr>
        <p:spPr>
          <a:xfrm>
            <a:off x="3251860"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14" name="Rectangle 13">
            <a:extLst>
              <a:ext uri="{FF2B5EF4-FFF2-40B4-BE49-F238E27FC236}">
                <a16:creationId xmlns:a16="http://schemas.microsoft.com/office/drawing/2014/main" id="{28B079DF-FC18-40EC-BA61-84BF9252E71E}"/>
              </a:ext>
            </a:extLst>
          </p:cNvPr>
          <p:cNvSpPr/>
          <p:nvPr/>
        </p:nvSpPr>
        <p:spPr>
          <a:xfrm>
            <a:off x="6016824" y="436420"/>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Resident Management</a:t>
            </a:r>
          </a:p>
        </p:txBody>
      </p:sp>
      <p:sp>
        <p:nvSpPr>
          <p:cNvPr id="15" name="Rectangle 14">
            <a:extLst>
              <a:ext uri="{FF2B5EF4-FFF2-40B4-BE49-F238E27FC236}">
                <a16:creationId xmlns:a16="http://schemas.microsoft.com/office/drawing/2014/main" id="{5397EEC0-3978-4F45-9D19-0A33DD622D1B}"/>
              </a:ext>
            </a:extLst>
          </p:cNvPr>
          <p:cNvSpPr/>
          <p:nvPr/>
        </p:nvSpPr>
        <p:spPr>
          <a:xfrm>
            <a:off x="8093028" y="427513"/>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Care Management</a:t>
            </a:r>
          </a:p>
        </p:txBody>
      </p:sp>
      <p:sp>
        <p:nvSpPr>
          <p:cNvPr id="16" name="Rectangle 15">
            <a:extLst>
              <a:ext uri="{FF2B5EF4-FFF2-40B4-BE49-F238E27FC236}">
                <a16:creationId xmlns:a16="http://schemas.microsoft.com/office/drawing/2014/main" id="{A81A3EC3-E9B8-4458-8EC8-32221C8FB6C3}"/>
              </a:ext>
            </a:extLst>
          </p:cNvPr>
          <p:cNvSpPr/>
          <p:nvPr/>
        </p:nvSpPr>
        <p:spPr>
          <a:xfrm>
            <a:off x="10169229" y="427512"/>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Lease Management</a:t>
            </a:r>
          </a:p>
        </p:txBody>
      </p:sp>
      <p:sp>
        <p:nvSpPr>
          <p:cNvPr id="17" name="Rectangle 16">
            <a:extLst>
              <a:ext uri="{FF2B5EF4-FFF2-40B4-BE49-F238E27FC236}">
                <a16:creationId xmlns:a16="http://schemas.microsoft.com/office/drawing/2014/main" id="{0A6D5C7F-E959-4D9F-9BCF-9D172E07C650}"/>
              </a:ext>
            </a:extLst>
          </p:cNvPr>
          <p:cNvSpPr/>
          <p:nvPr/>
        </p:nvSpPr>
        <p:spPr>
          <a:xfrm>
            <a:off x="2907475" y="427511"/>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Portfolio Management</a:t>
            </a:r>
          </a:p>
        </p:txBody>
      </p:sp>
      <p:sp>
        <p:nvSpPr>
          <p:cNvPr id="18" name="Rectangle 17">
            <a:extLst>
              <a:ext uri="{FF2B5EF4-FFF2-40B4-BE49-F238E27FC236}">
                <a16:creationId xmlns:a16="http://schemas.microsoft.com/office/drawing/2014/main" id="{CFB1A36F-9D98-48E6-817B-7871B936DA4F}"/>
              </a:ext>
            </a:extLst>
          </p:cNvPr>
          <p:cNvSpPr/>
          <p:nvPr/>
        </p:nvSpPr>
        <p:spPr>
          <a:xfrm>
            <a:off x="1864421" y="3568535"/>
            <a:ext cx="10086107" cy="8193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API Management</a:t>
            </a:r>
          </a:p>
        </p:txBody>
      </p:sp>
      <p:sp>
        <p:nvSpPr>
          <p:cNvPr id="19" name="Rectangle 18">
            <a:extLst>
              <a:ext uri="{FF2B5EF4-FFF2-40B4-BE49-F238E27FC236}">
                <a16:creationId xmlns:a16="http://schemas.microsoft.com/office/drawing/2014/main" id="{CFA0FD99-7405-4797-9012-567CC1E9C466}"/>
              </a:ext>
            </a:extLst>
          </p:cNvPr>
          <p:cNvSpPr/>
          <p:nvPr/>
        </p:nvSpPr>
        <p:spPr>
          <a:xfrm>
            <a:off x="1864421" y="4732315"/>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Marketing Sites</a:t>
            </a:r>
          </a:p>
        </p:txBody>
      </p:sp>
      <p:sp>
        <p:nvSpPr>
          <p:cNvPr id="20" name="Rectangle 19">
            <a:extLst>
              <a:ext uri="{FF2B5EF4-FFF2-40B4-BE49-F238E27FC236}">
                <a16:creationId xmlns:a16="http://schemas.microsoft.com/office/drawing/2014/main" id="{D45E0FC2-FF78-451C-A20C-94D86B844E92}"/>
              </a:ext>
            </a:extLst>
          </p:cNvPr>
          <p:cNvSpPr/>
          <p:nvPr/>
        </p:nvSpPr>
        <p:spPr>
          <a:xfrm>
            <a:off x="3940624" y="4726376"/>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Portfolio Management</a:t>
            </a:r>
          </a:p>
        </p:txBody>
      </p:sp>
      <p:sp>
        <p:nvSpPr>
          <p:cNvPr id="21" name="Rectangle 20">
            <a:extLst>
              <a:ext uri="{FF2B5EF4-FFF2-40B4-BE49-F238E27FC236}">
                <a16:creationId xmlns:a16="http://schemas.microsoft.com/office/drawing/2014/main" id="{91C3A143-03FC-4B37-8966-B40D2AB460E9}"/>
              </a:ext>
            </a:extLst>
          </p:cNvPr>
          <p:cNvSpPr/>
          <p:nvPr/>
        </p:nvSpPr>
        <p:spPr>
          <a:xfrm>
            <a:off x="6016826" y="4726375"/>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Resident Management</a:t>
            </a:r>
          </a:p>
        </p:txBody>
      </p:sp>
      <p:sp>
        <p:nvSpPr>
          <p:cNvPr id="22" name="Rectangle 21">
            <a:extLst>
              <a:ext uri="{FF2B5EF4-FFF2-40B4-BE49-F238E27FC236}">
                <a16:creationId xmlns:a16="http://schemas.microsoft.com/office/drawing/2014/main" id="{AD531DFB-0CAE-4D50-B101-F4CEC445DFB7}"/>
              </a:ext>
            </a:extLst>
          </p:cNvPr>
          <p:cNvSpPr/>
          <p:nvPr/>
        </p:nvSpPr>
        <p:spPr>
          <a:xfrm>
            <a:off x="8093028" y="4726374"/>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Care Management</a:t>
            </a:r>
          </a:p>
        </p:txBody>
      </p:sp>
      <p:sp>
        <p:nvSpPr>
          <p:cNvPr id="23" name="Rectangle 22">
            <a:extLst>
              <a:ext uri="{FF2B5EF4-FFF2-40B4-BE49-F238E27FC236}">
                <a16:creationId xmlns:a16="http://schemas.microsoft.com/office/drawing/2014/main" id="{6BC2A777-82EB-4CBA-BE97-0312C350349B}"/>
              </a:ext>
            </a:extLst>
          </p:cNvPr>
          <p:cNvSpPr/>
          <p:nvPr/>
        </p:nvSpPr>
        <p:spPr>
          <a:xfrm>
            <a:off x="10169230" y="4726374"/>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Lease Management</a:t>
            </a:r>
          </a:p>
        </p:txBody>
      </p:sp>
      <p:cxnSp>
        <p:nvCxnSpPr>
          <p:cNvPr id="25" name="Straight Connector 24">
            <a:extLst>
              <a:ext uri="{FF2B5EF4-FFF2-40B4-BE49-F238E27FC236}">
                <a16:creationId xmlns:a16="http://schemas.microsoft.com/office/drawing/2014/main" id="{C5A3BCFC-0C0B-4AB1-ADC1-5D0FA5C711A8}"/>
              </a:ext>
            </a:extLst>
          </p:cNvPr>
          <p:cNvCxnSpPr>
            <a:stCxn id="17" idx="2"/>
            <a:endCxn id="13" idx="1"/>
          </p:cNvCxnSpPr>
          <p:nvPr/>
        </p:nvCxnSpPr>
        <p:spPr>
          <a:xfrm>
            <a:off x="3798125" y="1246908"/>
            <a:ext cx="0" cy="338448"/>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E200E13-6135-427E-9AF2-815650DAF168}"/>
              </a:ext>
            </a:extLst>
          </p:cNvPr>
          <p:cNvCxnSpPr>
            <a:stCxn id="14" idx="2"/>
            <a:endCxn id="5" idx="1"/>
          </p:cNvCxnSpPr>
          <p:nvPr/>
        </p:nvCxnSpPr>
        <p:spPr>
          <a:xfrm>
            <a:off x="6907474" y="1255817"/>
            <a:ext cx="2" cy="33993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58129A3-F488-4745-9E0A-3FD150B3FC2B}"/>
              </a:ext>
            </a:extLst>
          </p:cNvPr>
          <p:cNvCxnSpPr>
            <a:stCxn id="15" idx="2"/>
            <a:endCxn id="11" idx="1"/>
          </p:cNvCxnSpPr>
          <p:nvPr/>
        </p:nvCxnSpPr>
        <p:spPr>
          <a:xfrm flipH="1">
            <a:off x="8983677" y="1246910"/>
            <a:ext cx="1" cy="33844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3A1BDAA-2A72-4D6F-B645-53D878BEE0A6}"/>
              </a:ext>
            </a:extLst>
          </p:cNvPr>
          <p:cNvCxnSpPr>
            <a:stCxn id="16" idx="2"/>
            <a:endCxn id="12" idx="1"/>
          </p:cNvCxnSpPr>
          <p:nvPr/>
        </p:nvCxnSpPr>
        <p:spPr>
          <a:xfrm>
            <a:off x="11059879" y="1246909"/>
            <a:ext cx="0"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4536903-3EAE-4874-B3AD-DAF32341C3D5}"/>
              </a:ext>
            </a:extLst>
          </p:cNvPr>
          <p:cNvCxnSpPr>
            <a:stCxn id="13" idx="3"/>
            <a:endCxn id="4" idx="0"/>
          </p:cNvCxnSpPr>
          <p:nvPr/>
        </p:nvCxnSpPr>
        <p:spPr>
          <a:xfrm flipH="1">
            <a:off x="2755072" y="2072244"/>
            <a:ext cx="1043053"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4CBCCF6-96B0-4AAF-B120-58F0E1E3280F}"/>
              </a:ext>
            </a:extLst>
          </p:cNvPr>
          <p:cNvCxnSpPr>
            <a:stCxn id="13" idx="3"/>
            <a:endCxn id="7" idx="0"/>
          </p:cNvCxnSpPr>
          <p:nvPr/>
        </p:nvCxnSpPr>
        <p:spPr>
          <a:xfrm>
            <a:off x="3798125" y="2072244"/>
            <a:ext cx="1033149" cy="33844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6163CF6-361C-46C7-8B3C-C9E922380FCB}"/>
              </a:ext>
            </a:extLst>
          </p:cNvPr>
          <p:cNvCxnSpPr>
            <a:stCxn id="5" idx="3"/>
            <a:endCxn id="8" idx="0"/>
          </p:cNvCxnSpPr>
          <p:nvPr/>
        </p:nvCxnSpPr>
        <p:spPr>
          <a:xfrm>
            <a:off x="6907476" y="2082635"/>
            <a:ext cx="0" cy="32805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A594950-5BC0-4B53-B776-6BE340F475AB}"/>
              </a:ext>
            </a:extLst>
          </p:cNvPr>
          <p:cNvCxnSpPr>
            <a:stCxn id="11" idx="3"/>
            <a:endCxn id="9" idx="0"/>
          </p:cNvCxnSpPr>
          <p:nvPr/>
        </p:nvCxnSpPr>
        <p:spPr>
          <a:xfrm>
            <a:off x="8983677" y="2072244"/>
            <a:ext cx="1" cy="33844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806C57F-6693-493E-BC24-2258F4565D4B}"/>
              </a:ext>
            </a:extLst>
          </p:cNvPr>
          <p:cNvCxnSpPr>
            <a:stCxn id="12" idx="3"/>
            <a:endCxn id="10" idx="0"/>
          </p:cNvCxnSpPr>
          <p:nvPr/>
        </p:nvCxnSpPr>
        <p:spPr>
          <a:xfrm>
            <a:off x="11059879" y="2072244"/>
            <a:ext cx="1" cy="33844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863C0C3-D84D-4CF2-96ED-5B44D66E6F58}"/>
              </a:ext>
            </a:extLst>
          </p:cNvPr>
          <p:cNvCxnSpPr>
            <a:stCxn id="4" idx="2"/>
            <a:endCxn id="18" idx="0"/>
          </p:cNvCxnSpPr>
          <p:nvPr/>
        </p:nvCxnSpPr>
        <p:spPr>
          <a:xfrm>
            <a:off x="2755072" y="3230088"/>
            <a:ext cx="4152403"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EB3676A-7960-48DB-8C62-1434C0964070}"/>
              </a:ext>
            </a:extLst>
          </p:cNvPr>
          <p:cNvCxnSpPr>
            <a:stCxn id="7" idx="2"/>
            <a:endCxn id="18" idx="0"/>
          </p:cNvCxnSpPr>
          <p:nvPr/>
        </p:nvCxnSpPr>
        <p:spPr>
          <a:xfrm>
            <a:off x="4831274" y="3230087"/>
            <a:ext cx="2076201" cy="338448"/>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154D7D2-C7F7-45CF-9F36-A527C407BD56}"/>
              </a:ext>
            </a:extLst>
          </p:cNvPr>
          <p:cNvCxnSpPr>
            <a:stCxn id="8" idx="2"/>
            <a:endCxn id="18" idx="0"/>
          </p:cNvCxnSpPr>
          <p:nvPr/>
        </p:nvCxnSpPr>
        <p:spPr>
          <a:xfrm flipH="1">
            <a:off x="6907475" y="3230086"/>
            <a:ext cx="1" cy="338449"/>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D5D21E4-76A0-440F-ABC8-C5257CD3BDDE}"/>
              </a:ext>
            </a:extLst>
          </p:cNvPr>
          <p:cNvCxnSpPr>
            <a:stCxn id="9" idx="2"/>
            <a:endCxn id="18" idx="0"/>
          </p:cNvCxnSpPr>
          <p:nvPr/>
        </p:nvCxnSpPr>
        <p:spPr>
          <a:xfrm flipH="1">
            <a:off x="6907475" y="3230085"/>
            <a:ext cx="2076203" cy="33845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EDA0801-D491-4A8A-B913-092E9993DB3A}"/>
              </a:ext>
            </a:extLst>
          </p:cNvPr>
          <p:cNvCxnSpPr>
            <a:stCxn id="10" idx="2"/>
            <a:endCxn id="18" idx="0"/>
          </p:cNvCxnSpPr>
          <p:nvPr/>
        </p:nvCxnSpPr>
        <p:spPr>
          <a:xfrm flipH="1">
            <a:off x="6907475" y="3230085"/>
            <a:ext cx="4152405" cy="33845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C6F9A21-8364-470D-A7C7-A5DA98AF1A91}"/>
              </a:ext>
            </a:extLst>
          </p:cNvPr>
          <p:cNvCxnSpPr>
            <a:stCxn id="18" idx="2"/>
            <a:endCxn id="19" idx="0"/>
          </p:cNvCxnSpPr>
          <p:nvPr/>
        </p:nvCxnSpPr>
        <p:spPr>
          <a:xfrm flipH="1">
            <a:off x="2755071" y="4387932"/>
            <a:ext cx="4152404" cy="34438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F442242-2581-4FAA-AD80-713CE007BE32}"/>
              </a:ext>
            </a:extLst>
          </p:cNvPr>
          <p:cNvCxnSpPr>
            <a:stCxn id="18" idx="2"/>
            <a:endCxn id="20" idx="0"/>
          </p:cNvCxnSpPr>
          <p:nvPr/>
        </p:nvCxnSpPr>
        <p:spPr>
          <a:xfrm flipH="1">
            <a:off x="4831274" y="4387932"/>
            <a:ext cx="2076201" cy="33844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46E698-E87F-4CAA-A0C1-76F28050F9F1}"/>
              </a:ext>
            </a:extLst>
          </p:cNvPr>
          <p:cNvCxnSpPr>
            <a:stCxn id="18" idx="2"/>
            <a:endCxn id="21" idx="0"/>
          </p:cNvCxnSpPr>
          <p:nvPr/>
        </p:nvCxnSpPr>
        <p:spPr>
          <a:xfrm>
            <a:off x="6907475" y="4387932"/>
            <a:ext cx="1" cy="33844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DEEECB0-B2B7-4CE2-88AB-0385E7F045D0}"/>
              </a:ext>
            </a:extLst>
          </p:cNvPr>
          <p:cNvCxnSpPr>
            <a:stCxn id="18" idx="2"/>
            <a:endCxn id="22" idx="0"/>
          </p:cNvCxnSpPr>
          <p:nvPr/>
        </p:nvCxnSpPr>
        <p:spPr>
          <a:xfrm>
            <a:off x="6907475" y="4387932"/>
            <a:ext cx="2076203" cy="3384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76D745A-F00B-4675-A2FE-82C5EB1EC082}"/>
              </a:ext>
            </a:extLst>
          </p:cNvPr>
          <p:cNvCxnSpPr>
            <a:stCxn id="18" idx="2"/>
            <a:endCxn id="23" idx="0"/>
          </p:cNvCxnSpPr>
          <p:nvPr/>
        </p:nvCxnSpPr>
        <p:spPr>
          <a:xfrm>
            <a:off x="6907475" y="4387932"/>
            <a:ext cx="4152405" cy="3384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7716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7EAD1A-4E42-4FCF-B011-0E1F5BFE4905}"/>
              </a:ext>
            </a:extLst>
          </p:cNvPr>
          <p:cNvPicPr>
            <a:picLocks noChangeAspect="1"/>
          </p:cNvPicPr>
          <p:nvPr/>
        </p:nvPicPr>
        <p:blipFill rotWithShape="1">
          <a:blip r:embed="rId2">
            <a:extLst>
              <a:ext uri="{28A0092B-C50C-407E-A947-70E740481C1C}">
                <a14:useLocalDpi xmlns:a14="http://schemas.microsoft.com/office/drawing/2010/main" val="0"/>
              </a:ext>
            </a:extLst>
          </a:blip>
          <a:srcRect l="28946" t="29957" r="27815" b="29351"/>
          <a:stretch/>
        </p:blipFill>
        <p:spPr>
          <a:xfrm>
            <a:off x="134587" y="104899"/>
            <a:ext cx="1385456" cy="1162794"/>
          </a:xfrm>
          <a:prstGeom prst="rect">
            <a:avLst/>
          </a:prstGeom>
        </p:spPr>
      </p:pic>
      <p:sp>
        <p:nvSpPr>
          <p:cNvPr id="14" name="Rectangle 13">
            <a:extLst>
              <a:ext uri="{FF2B5EF4-FFF2-40B4-BE49-F238E27FC236}">
                <a16:creationId xmlns:a16="http://schemas.microsoft.com/office/drawing/2014/main" id="{28B079DF-FC18-40EC-BA61-84BF9252E71E}"/>
              </a:ext>
            </a:extLst>
          </p:cNvPr>
          <p:cNvSpPr/>
          <p:nvPr/>
        </p:nvSpPr>
        <p:spPr>
          <a:xfrm>
            <a:off x="6016824" y="436420"/>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Resident Management</a:t>
            </a:r>
          </a:p>
        </p:txBody>
      </p:sp>
      <p:sp>
        <p:nvSpPr>
          <p:cNvPr id="15" name="Rectangle 14">
            <a:extLst>
              <a:ext uri="{FF2B5EF4-FFF2-40B4-BE49-F238E27FC236}">
                <a16:creationId xmlns:a16="http://schemas.microsoft.com/office/drawing/2014/main" id="{5397EEC0-3978-4F45-9D19-0A33DD622D1B}"/>
              </a:ext>
            </a:extLst>
          </p:cNvPr>
          <p:cNvSpPr/>
          <p:nvPr/>
        </p:nvSpPr>
        <p:spPr>
          <a:xfrm>
            <a:off x="8093028" y="427513"/>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Care Management</a:t>
            </a:r>
          </a:p>
        </p:txBody>
      </p:sp>
      <p:sp>
        <p:nvSpPr>
          <p:cNvPr id="16" name="Rectangle 15">
            <a:extLst>
              <a:ext uri="{FF2B5EF4-FFF2-40B4-BE49-F238E27FC236}">
                <a16:creationId xmlns:a16="http://schemas.microsoft.com/office/drawing/2014/main" id="{A81A3EC3-E9B8-4458-8EC8-32221C8FB6C3}"/>
              </a:ext>
            </a:extLst>
          </p:cNvPr>
          <p:cNvSpPr/>
          <p:nvPr/>
        </p:nvSpPr>
        <p:spPr>
          <a:xfrm>
            <a:off x="10169229" y="427512"/>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Lease Management</a:t>
            </a:r>
          </a:p>
        </p:txBody>
      </p:sp>
      <p:sp>
        <p:nvSpPr>
          <p:cNvPr id="17" name="Rectangle 16">
            <a:extLst>
              <a:ext uri="{FF2B5EF4-FFF2-40B4-BE49-F238E27FC236}">
                <a16:creationId xmlns:a16="http://schemas.microsoft.com/office/drawing/2014/main" id="{0A6D5C7F-E959-4D9F-9BCF-9D172E07C650}"/>
              </a:ext>
            </a:extLst>
          </p:cNvPr>
          <p:cNvSpPr/>
          <p:nvPr/>
        </p:nvSpPr>
        <p:spPr>
          <a:xfrm>
            <a:off x="2907475" y="427511"/>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Portfolio Management</a:t>
            </a:r>
          </a:p>
        </p:txBody>
      </p:sp>
      <p:grpSp>
        <p:nvGrpSpPr>
          <p:cNvPr id="2" name="Group 1">
            <a:extLst>
              <a:ext uri="{FF2B5EF4-FFF2-40B4-BE49-F238E27FC236}">
                <a16:creationId xmlns:a16="http://schemas.microsoft.com/office/drawing/2014/main" id="{BBAA1EE9-BFCB-4D62-9BFF-50325847533E}"/>
              </a:ext>
            </a:extLst>
          </p:cNvPr>
          <p:cNvGrpSpPr/>
          <p:nvPr/>
        </p:nvGrpSpPr>
        <p:grpSpPr>
          <a:xfrm>
            <a:off x="3251860" y="1246908"/>
            <a:ext cx="1092530" cy="825336"/>
            <a:chOff x="3251860" y="1246908"/>
            <a:chExt cx="1092530" cy="825336"/>
          </a:xfrm>
        </p:grpSpPr>
        <p:sp>
          <p:nvSpPr>
            <p:cNvPr id="13" name="Cylinder 12">
              <a:extLst>
                <a:ext uri="{FF2B5EF4-FFF2-40B4-BE49-F238E27FC236}">
                  <a16:creationId xmlns:a16="http://schemas.microsoft.com/office/drawing/2014/main" id="{938982D5-9455-4BB7-B640-70246B1642F2}"/>
                </a:ext>
              </a:extLst>
            </p:cNvPr>
            <p:cNvSpPr/>
            <p:nvPr/>
          </p:nvSpPr>
          <p:spPr>
            <a:xfrm>
              <a:off x="3251860"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cxnSp>
          <p:nvCxnSpPr>
            <p:cNvPr id="25" name="Straight Connector 24">
              <a:extLst>
                <a:ext uri="{FF2B5EF4-FFF2-40B4-BE49-F238E27FC236}">
                  <a16:creationId xmlns:a16="http://schemas.microsoft.com/office/drawing/2014/main" id="{C5A3BCFC-0C0B-4AB1-ADC1-5D0FA5C711A8}"/>
                </a:ext>
              </a:extLst>
            </p:cNvPr>
            <p:cNvCxnSpPr>
              <a:stCxn id="17" idx="2"/>
              <a:endCxn id="13" idx="1"/>
            </p:cNvCxnSpPr>
            <p:nvPr/>
          </p:nvCxnSpPr>
          <p:spPr>
            <a:xfrm>
              <a:off x="3798125" y="1246908"/>
              <a:ext cx="0" cy="338448"/>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8DF1323E-AA8A-46B2-8D12-08C839AF4C33}"/>
              </a:ext>
            </a:extLst>
          </p:cNvPr>
          <p:cNvGrpSpPr/>
          <p:nvPr/>
        </p:nvGrpSpPr>
        <p:grpSpPr>
          <a:xfrm>
            <a:off x="6361211" y="1255817"/>
            <a:ext cx="1092530" cy="826818"/>
            <a:chOff x="6361211" y="1255817"/>
            <a:chExt cx="1092530" cy="826818"/>
          </a:xfrm>
        </p:grpSpPr>
        <p:sp>
          <p:nvSpPr>
            <p:cNvPr id="5" name="Cylinder 4">
              <a:extLst>
                <a:ext uri="{FF2B5EF4-FFF2-40B4-BE49-F238E27FC236}">
                  <a16:creationId xmlns:a16="http://schemas.microsoft.com/office/drawing/2014/main" id="{9EC3ADCF-EB36-4AB2-B737-D52641459965}"/>
                </a:ext>
              </a:extLst>
            </p:cNvPr>
            <p:cNvSpPr/>
            <p:nvPr/>
          </p:nvSpPr>
          <p:spPr>
            <a:xfrm>
              <a:off x="6361211" y="1595747"/>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cxnSp>
          <p:nvCxnSpPr>
            <p:cNvPr id="27" name="Straight Connector 26">
              <a:extLst>
                <a:ext uri="{FF2B5EF4-FFF2-40B4-BE49-F238E27FC236}">
                  <a16:creationId xmlns:a16="http://schemas.microsoft.com/office/drawing/2014/main" id="{EE200E13-6135-427E-9AF2-815650DAF168}"/>
                </a:ext>
              </a:extLst>
            </p:cNvPr>
            <p:cNvCxnSpPr>
              <a:stCxn id="14" idx="2"/>
              <a:endCxn id="5" idx="1"/>
            </p:cNvCxnSpPr>
            <p:nvPr/>
          </p:nvCxnSpPr>
          <p:spPr>
            <a:xfrm>
              <a:off x="6907474" y="1255817"/>
              <a:ext cx="2" cy="33993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233D87F6-307D-4A41-823F-C06594F8DDEB}"/>
              </a:ext>
            </a:extLst>
          </p:cNvPr>
          <p:cNvGrpSpPr/>
          <p:nvPr/>
        </p:nvGrpSpPr>
        <p:grpSpPr>
          <a:xfrm>
            <a:off x="8437412" y="1246910"/>
            <a:ext cx="1092530" cy="825334"/>
            <a:chOff x="8437412" y="1246910"/>
            <a:chExt cx="1092530" cy="825334"/>
          </a:xfrm>
        </p:grpSpPr>
        <p:sp>
          <p:nvSpPr>
            <p:cNvPr id="11" name="Cylinder 10">
              <a:extLst>
                <a:ext uri="{FF2B5EF4-FFF2-40B4-BE49-F238E27FC236}">
                  <a16:creationId xmlns:a16="http://schemas.microsoft.com/office/drawing/2014/main" id="{72828E58-98C6-441A-B79C-55494BB6E784}"/>
                </a:ext>
              </a:extLst>
            </p:cNvPr>
            <p:cNvSpPr/>
            <p:nvPr/>
          </p:nvSpPr>
          <p:spPr>
            <a:xfrm>
              <a:off x="8437412"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cxnSp>
          <p:nvCxnSpPr>
            <p:cNvPr id="30" name="Straight Connector 29">
              <a:extLst>
                <a:ext uri="{FF2B5EF4-FFF2-40B4-BE49-F238E27FC236}">
                  <a16:creationId xmlns:a16="http://schemas.microsoft.com/office/drawing/2014/main" id="{F58129A3-F488-4745-9E0A-3FD150B3FC2B}"/>
                </a:ext>
              </a:extLst>
            </p:cNvPr>
            <p:cNvCxnSpPr>
              <a:stCxn id="15" idx="2"/>
              <a:endCxn id="11" idx="1"/>
            </p:cNvCxnSpPr>
            <p:nvPr/>
          </p:nvCxnSpPr>
          <p:spPr>
            <a:xfrm flipH="1">
              <a:off x="8983677" y="1246910"/>
              <a:ext cx="1" cy="33844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6D26445F-44DA-44F9-A073-C1D241EA158E}"/>
              </a:ext>
            </a:extLst>
          </p:cNvPr>
          <p:cNvGrpSpPr/>
          <p:nvPr/>
        </p:nvGrpSpPr>
        <p:grpSpPr>
          <a:xfrm>
            <a:off x="10513614" y="1246909"/>
            <a:ext cx="1092530" cy="825335"/>
            <a:chOff x="10513614" y="1246909"/>
            <a:chExt cx="1092530" cy="825335"/>
          </a:xfrm>
        </p:grpSpPr>
        <p:sp>
          <p:nvSpPr>
            <p:cNvPr id="12" name="Cylinder 11">
              <a:extLst>
                <a:ext uri="{FF2B5EF4-FFF2-40B4-BE49-F238E27FC236}">
                  <a16:creationId xmlns:a16="http://schemas.microsoft.com/office/drawing/2014/main" id="{B8E994F3-6F8F-4EE1-BC69-29D0202D3A85}"/>
                </a:ext>
              </a:extLst>
            </p:cNvPr>
            <p:cNvSpPr/>
            <p:nvPr/>
          </p:nvSpPr>
          <p:spPr>
            <a:xfrm>
              <a:off x="10513614"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32" name="Straight Connector 31">
              <a:extLst>
                <a:ext uri="{FF2B5EF4-FFF2-40B4-BE49-F238E27FC236}">
                  <a16:creationId xmlns:a16="http://schemas.microsoft.com/office/drawing/2014/main" id="{53A1BDAA-2A72-4D6F-B645-53D878BEE0A6}"/>
                </a:ext>
              </a:extLst>
            </p:cNvPr>
            <p:cNvCxnSpPr>
              <a:stCxn id="16" idx="2"/>
              <a:endCxn id="12" idx="1"/>
            </p:cNvCxnSpPr>
            <p:nvPr/>
          </p:nvCxnSpPr>
          <p:spPr>
            <a:xfrm>
              <a:off x="11059879" y="1246909"/>
              <a:ext cx="0"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E7D773B5-1AC8-4E7C-9048-9A672C2F2409}"/>
              </a:ext>
            </a:extLst>
          </p:cNvPr>
          <p:cNvGrpSpPr/>
          <p:nvPr/>
        </p:nvGrpSpPr>
        <p:grpSpPr>
          <a:xfrm>
            <a:off x="1864422" y="2072244"/>
            <a:ext cx="3857501" cy="1157844"/>
            <a:chOff x="1864422" y="2072244"/>
            <a:chExt cx="3857501" cy="1157844"/>
          </a:xfrm>
        </p:grpSpPr>
        <p:sp>
          <p:nvSpPr>
            <p:cNvPr id="4" name="Rectangle 3">
              <a:extLst>
                <a:ext uri="{FF2B5EF4-FFF2-40B4-BE49-F238E27FC236}">
                  <a16:creationId xmlns:a16="http://schemas.microsoft.com/office/drawing/2014/main" id="{232A1958-1C94-41AB-9C9B-661C7FB379A7}"/>
                </a:ext>
              </a:extLst>
            </p:cNvPr>
            <p:cNvSpPr/>
            <p:nvPr/>
          </p:nvSpPr>
          <p:spPr>
            <a:xfrm>
              <a:off x="1864422" y="2410691"/>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Portfolio Management Listing Services</a:t>
              </a:r>
            </a:p>
          </p:txBody>
        </p:sp>
        <p:sp>
          <p:nvSpPr>
            <p:cNvPr id="7" name="Rectangle 6">
              <a:extLst>
                <a:ext uri="{FF2B5EF4-FFF2-40B4-BE49-F238E27FC236}">
                  <a16:creationId xmlns:a16="http://schemas.microsoft.com/office/drawing/2014/main" id="{0320624D-D284-469A-95BA-2EF7C42F2EF3}"/>
                </a:ext>
              </a:extLst>
            </p:cNvPr>
            <p:cNvSpPr/>
            <p:nvPr/>
          </p:nvSpPr>
          <p:spPr>
            <a:xfrm>
              <a:off x="3940624" y="2410690"/>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Portfolio Management External API</a:t>
              </a:r>
            </a:p>
          </p:txBody>
        </p:sp>
        <p:cxnSp>
          <p:nvCxnSpPr>
            <p:cNvPr id="34" name="Straight Connector 33">
              <a:extLst>
                <a:ext uri="{FF2B5EF4-FFF2-40B4-BE49-F238E27FC236}">
                  <a16:creationId xmlns:a16="http://schemas.microsoft.com/office/drawing/2014/main" id="{64536903-3EAE-4874-B3AD-DAF32341C3D5}"/>
                </a:ext>
              </a:extLst>
            </p:cNvPr>
            <p:cNvCxnSpPr>
              <a:stCxn id="13" idx="3"/>
              <a:endCxn id="4" idx="0"/>
            </p:cNvCxnSpPr>
            <p:nvPr/>
          </p:nvCxnSpPr>
          <p:spPr>
            <a:xfrm flipH="1">
              <a:off x="2755072" y="2072244"/>
              <a:ext cx="1043053"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4CBCCF6-96B0-4AAF-B120-58F0E1E3280F}"/>
                </a:ext>
              </a:extLst>
            </p:cNvPr>
            <p:cNvCxnSpPr>
              <a:stCxn id="13" idx="3"/>
              <a:endCxn id="7" idx="0"/>
            </p:cNvCxnSpPr>
            <p:nvPr/>
          </p:nvCxnSpPr>
          <p:spPr>
            <a:xfrm>
              <a:off x="3798125" y="2072244"/>
              <a:ext cx="1033149" cy="33844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C107DC68-1872-476E-8913-EE20B45350BD}"/>
              </a:ext>
            </a:extLst>
          </p:cNvPr>
          <p:cNvGrpSpPr/>
          <p:nvPr/>
        </p:nvGrpSpPr>
        <p:grpSpPr>
          <a:xfrm>
            <a:off x="6016826" y="2082635"/>
            <a:ext cx="1781299" cy="1147451"/>
            <a:chOff x="6016826" y="2082635"/>
            <a:chExt cx="1781299" cy="1147451"/>
          </a:xfrm>
        </p:grpSpPr>
        <p:sp>
          <p:nvSpPr>
            <p:cNvPr id="8" name="Rectangle 7">
              <a:extLst>
                <a:ext uri="{FF2B5EF4-FFF2-40B4-BE49-F238E27FC236}">
                  <a16:creationId xmlns:a16="http://schemas.microsoft.com/office/drawing/2014/main" id="{49E58B8D-8E54-4513-8D38-C89B9ED358DA}"/>
                </a:ext>
              </a:extLst>
            </p:cNvPr>
            <p:cNvSpPr/>
            <p:nvPr/>
          </p:nvSpPr>
          <p:spPr>
            <a:xfrm>
              <a:off x="6016826" y="2410689"/>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Resident Management External API</a:t>
              </a:r>
            </a:p>
          </p:txBody>
        </p:sp>
        <p:cxnSp>
          <p:nvCxnSpPr>
            <p:cNvPr id="38" name="Straight Connector 37">
              <a:extLst>
                <a:ext uri="{FF2B5EF4-FFF2-40B4-BE49-F238E27FC236}">
                  <a16:creationId xmlns:a16="http://schemas.microsoft.com/office/drawing/2014/main" id="{26163CF6-361C-46C7-8B3C-C9E922380FCB}"/>
                </a:ext>
              </a:extLst>
            </p:cNvPr>
            <p:cNvCxnSpPr>
              <a:stCxn id="5" idx="3"/>
              <a:endCxn id="8" idx="0"/>
            </p:cNvCxnSpPr>
            <p:nvPr/>
          </p:nvCxnSpPr>
          <p:spPr>
            <a:xfrm>
              <a:off x="6907476" y="2082635"/>
              <a:ext cx="0" cy="32805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ECBD9592-A8E1-418F-91E9-1E541BB85DBC}"/>
              </a:ext>
            </a:extLst>
          </p:cNvPr>
          <p:cNvGrpSpPr/>
          <p:nvPr/>
        </p:nvGrpSpPr>
        <p:grpSpPr>
          <a:xfrm>
            <a:off x="8093028" y="2072244"/>
            <a:ext cx="1781299" cy="1157841"/>
            <a:chOff x="8093028" y="2072244"/>
            <a:chExt cx="1781299" cy="1157841"/>
          </a:xfrm>
        </p:grpSpPr>
        <p:sp>
          <p:nvSpPr>
            <p:cNvPr id="9" name="Rectangle 8">
              <a:extLst>
                <a:ext uri="{FF2B5EF4-FFF2-40B4-BE49-F238E27FC236}">
                  <a16:creationId xmlns:a16="http://schemas.microsoft.com/office/drawing/2014/main" id="{2341F374-F3B3-489C-BD46-2FAAD9906AC1}"/>
                </a:ext>
              </a:extLst>
            </p:cNvPr>
            <p:cNvSpPr/>
            <p:nvPr/>
          </p:nvSpPr>
          <p:spPr>
            <a:xfrm>
              <a:off x="8093028" y="2410688"/>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Care Management External API</a:t>
              </a:r>
            </a:p>
          </p:txBody>
        </p:sp>
        <p:cxnSp>
          <p:nvCxnSpPr>
            <p:cNvPr id="43" name="Straight Connector 42">
              <a:extLst>
                <a:ext uri="{FF2B5EF4-FFF2-40B4-BE49-F238E27FC236}">
                  <a16:creationId xmlns:a16="http://schemas.microsoft.com/office/drawing/2014/main" id="{5A594950-5BC0-4B53-B776-6BE340F475AB}"/>
                </a:ext>
              </a:extLst>
            </p:cNvPr>
            <p:cNvCxnSpPr>
              <a:stCxn id="11" idx="3"/>
              <a:endCxn id="9" idx="0"/>
            </p:cNvCxnSpPr>
            <p:nvPr/>
          </p:nvCxnSpPr>
          <p:spPr>
            <a:xfrm>
              <a:off x="8983677" y="2072244"/>
              <a:ext cx="1" cy="33844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37870FB0-4260-4002-BD21-042C80F5ACDD}"/>
              </a:ext>
            </a:extLst>
          </p:cNvPr>
          <p:cNvGrpSpPr/>
          <p:nvPr/>
        </p:nvGrpSpPr>
        <p:grpSpPr>
          <a:xfrm>
            <a:off x="10169230" y="2072244"/>
            <a:ext cx="1781299" cy="1157841"/>
            <a:chOff x="10169230" y="2072244"/>
            <a:chExt cx="1781299" cy="1157841"/>
          </a:xfrm>
        </p:grpSpPr>
        <p:sp>
          <p:nvSpPr>
            <p:cNvPr id="10" name="Rectangle 9">
              <a:extLst>
                <a:ext uri="{FF2B5EF4-FFF2-40B4-BE49-F238E27FC236}">
                  <a16:creationId xmlns:a16="http://schemas.microsoft.com/office/drawing/2014/main" id="{F7601A97-6C44-4B7F-A2EC-D39821C6D10C}"/>
                </a:ext>
              </a:extLst>
            </p:cNvPr>
            <p:cNvSpPr/>
            <p:nvPr/>
          </p:nvSpPr>
          <p:spPr>
            <a:xfrm>
              <a:off x="10169230" y="2410688"/>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Lease Management External API</a:t>
              </a:r>
            </a:p>
          </p:txBody>
        </p:sp>
        <p:cxnSp>
          <p:nvCxnSpPr>
            <p:cNvPr id="45" name="Straight Connector 44">
              <a:extLst>
                <a:ext uri="{FF2B5EF4-FFF2-40B4-BE49-F238E27FC236}">
                  <a16:creationId xmlns:a16="http://schemas.microsoft.com/office/drawing/2014/main" id="{5806C57F-6693-493E-BC24-2258F4565D4B}"/>
                </a:ext>
              </a:extLst>
            </p:cNvPr>
            <p:cNvCxnSpPr>
              <a:stCxn id="12" idx="3"/>
              <a:endCxn id="10" idx="0"/>
            </p:cNvCxnSpPr>
            <p:nvPr/>
          </p:nvCxnSpPr>
          <p:spPr>
            <a:xfrm>
              <a:off x="11059879" y="2072244"/>
              <a:ext cx="1" cy="33844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F1D93F82-091A-45F8-AD47-46901C829BCC}"/>
              </a:ext>
            </a:extLst>
          </p:cNvPr>
          <p:cNvGrpSpPr/>
          <p:nvPr/>
        </p:nvGrpSpPr>
        <p:grpSpPr>
          <a:xfrm>
            <a:off x="1864421" y="3230085"/>
            <a:ext cx="10086107" cy="1157847"/>
            <a:chOff x="1864421" y="3230085"/>
            <a:chExt cx="10086107" cy="1157847"/>
          </a:xfrm>
        </p:grpSpPr>
        <p:sp>
          <p:nvSpPr>
            <p:cNvPr id="18" name="Rectangle 17">
              <a:extLst>
                <a:ext uri="{FF2B5EF4-FFF2-40B4-BE49-F238E27FC236}">
                  <a16:creationId xmlns:a16="http://schemas.microsoft.com/office/drawing/2014/main" id="{CFB1A36F-9D98-48E6-817B-7871B936DA4F}"/>
                </a:ext>
              </a:extLst>
            </p:cNvPr>
            <p:cNvSpPr/>
            <p:nvPr/>
          </p:nvSpPr>
          <p:spPr>
            <a:xfrm>
              <a:off x="1864421" y="3568535"/>
              <a:ext cx="10086107" cy="8193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API Management</a:t>
              </a:r>
            </a:p>
          </p:txBody>
        </p:sp>
        <p:cxnSp>
          <p:nvCxnSpPr>
            <p:cNvPr id="47" name="Straight Connector 46">
              <a:extLst>
                <a:ext uri="{FF2B5EF4-FFF2-40B4-BE49-F238E27FC236}">
                  <a16:creationId xmlns:a16="http://schemas.microsoft.com/office/drawing/2014/main" id="{A863C0C3-D84D-4CF2-96ED-5B44D66E6F58}"/>
                </a:ext>
              </a:extLst>
            </p:cNvPr>
            <p:cNvCxnSpPr>
              <a:stCxn id="4" idx="2"/>
              <a:endCxn id="18" idx="0"/>
            </p:cNvCxnSpPr>
            <p:nvPr/>
          </p:nvCxnSpPr>
          <p:spPr>
            <a:xfrm>
              <a:off x="2755072" y="3230088"/>
              <a:ext cx="4152403"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EB3676A-7960-48DB-8C62-1434C0964070}"/>
                </a:ext>
              </a:extLst>
            </p:cNvPr>
            <p:cNvCxnSpPr>
              <a:stCxn id="7" idx="2"/>
              <a:endCxn id="18" idx="0"/>
            </p:cNvCxnSpPr>
            <p:nvPr/>
          </p:nvCxnSpPr>
          <p:spPr>
            <a:xfrm>
              <a:off x="4831274" y="3230087"/>
              <a:ext cx="2076201" cy="338448"/>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154D7D2-C7F7-45CF-9F36-A527C407BD56}"/>
                </a:ext>
              </a:extLst>
            </p:cNvPr>
            <p:cNvCxnSpPr>
              <a:stCxn id="8" idx="2"/>
              <a:endCxn id="18" idx="0"/>
            </p:cNvCxnSpPr>
            <p:nvPr/>
          </p:nvCxnSpPr>
          <p:spPr>
            <a:xfrm flipH="1">
              <a:off x="6907475" y="3230086"/>
              <a:ext cx="1" cy="338449"/>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D5D21E4-76A0-440F-ABC8-C5257CD3BDDE}"/>
                </a:ext>
              </a:extLst>
            </p:cNvPr>
            <p:cNvCxnSpPr>
              <a:stCxn id="9" idx="2"/>
              <a:endCxn id="18" idx="0"/>
            </p:cNvCxnSpPr>
            <p:nvPr/>
          </p:nvCxnSpPr>
          <p:spPr>
            <a:xfrm flipH="1">
              <a:off x="6907475" y="3230085"/>
              <a:ext cx="2076203" cy="33845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EDA0801-D491-4A8A-B913-092E9993DB3A}"/>
                </a:ext>
              </a:extLst>
            </p:cNvPr>
            <p:cNvCxnSpPr>
              <a:stCxn id="10" idx="2"/>
              <a:endCxn id="18" idx="0"/>
            </p:cNvCxnSpPr>
            <p:nvPr/>
          </p:nvCxnSpPr>
          <p:spPr>
            <a:xfrm flipH="1">
              <a:off x="6907475" y="3230085"/>
              <a:ext cx="4152405" cy="33845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3AAB90B0-8258-48A2-884B-A94E5F5A4E09}"/>
              </a:ext>
            </a:extLst>
          </p:cNvPr>
          <p:cNvGrpSpPr/>
          <p:nvPr/>
        </p:nvGrpSpPr>
        <p:grpSpPr>
          <a:xfrm>
            <a:off x="1864421" y="4387932"/>
            <a:ext cx="10086108" cy="1163780"/>
            <a:chOff x="1864421" y="4387932"/>
            <a:chExt cx="10086108" cy="1163780"/>
          </a:xfrm>
        </p:grpSpPr>
        <p:sp>
          <p:nvSpPr>
            <p:cNvPr id="19" name="Rectangle 18">
              <a:extLst>
                <a:ext uri="{FF2B5EF4-FFF2-40B4-BE49-F238E27FC236}">
                  <a16:creationId xmlns:a16="http://schemas.microsoft.com/office/drawing/2014/main" id="{CFA0FD99-7405-4797-9012-567CC1E9C466}"/>
                </a:ext>
              </a:extLst>
            </p:cNvPr>
            <p:cNvSpPr/>
            <p:nvPr/>
          </p:nvSpPr>
          <p:spPr>
            <a:xfrm>
              <a:off x="1864421" y="4732315"/>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Marketing Sites</a:t>
              </a:r>
            </a:p>
          </p:txBody>
        </p:sp>
        <p:sp>
          <p:nvSpPr>
            <p:cNvPr id="20" name="Rectangle 19">
              <a:extLst>
                <a:ext uri="{FF2B5EF4-FFF2-40B4-BE49-F238E27FC236}">
                  <a16:creationId xmlns:a16="http://schemas.microsoft.com/office/drawing/2014/main" id="{D45E0FC2-FF78-451C-A20C-94D86B844E92}"/>
                </a:ext>
              </a:extLst>
            </p:cNvPr>
            <p:cNvSpPr/>
            <p:nvPr/>
          </p:nvSpPr>
          <p:spPr>
            <a:xfrm>
              <a:off x="3940624" y="4726376"/>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Portfolio Management</a:t>
              </a:r>
            </a:p>
          </p:txBody>
        </p:sp>
        <p:sp>
          <p:nvSpPr>
            <p:cNvPr id="21" name="Rectangle 20">
              <a:extLst>
                <a:ext uri="{FF2B5EF4-FFF2-40B4-BE49-F238E27FC236}">
                  <a16:creationId xmlns:a16="http://schemas.microsoft.com/office/drawing/2014/main" id="{91C3A143-03FC-4B37-8966-B40D2AB460E9}"/>
                </a:ext>
              </a:extLst>
            </p:cNvPr>
            <p:cNvSpPr/>
            <p:nvPr/>
          </p:nvSpPr>
          <p:spPr>
            <a:xfrm>
              <a:off x="6016826" y="4726375"/>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Resident Management</a:t>
              </a:r>
            </a:p>
          </p:txBody>
        </p:sp>
        <p:sp>
          <p:nvSpPr>
            <p:cNvPr id="22" name="Rectangle 21">
              <a:extLst>
                <a:ext uri="{FF2B5EF4-FFF2-40B4-BE49-F238E27FC236}">
                  <a16:creationId xmlns:a16="http://schemas.microsoft.com/office/drawing/2014/main" id="{AD531DFB-0CAE-4D50-B101-F4CEC445DFB7}"/>
                </a:ext>
              </a:extLst>
            </p:cNvPr>
            <p:cNvSpPr/>
            <p:nvPr/>
          </p:nvSpPr>
          <p:spPr>
            <a:xfrm>
              <a:off x="8093028" y="4726374"/>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Care Management</a:t>
              </a:r>
            </a:p>
          </p:txBody>
        </p:sp>
        <p:sp>
          <p:nvSpPr>
            <p:cNvPr id="23" name="Rectangle 22">
              <a:extLst>
                <a:ext uri="{FF2B5EF4-FFF2-40B4-BE49-F238E27FC236}">
                  <a16:creationId xmlns:a16="http://schemas.microsoft.com/office/drawing/2014/main" id="{6BC2A777-82EB-4CBA-BE97-0312C350349B}"/>
                </a:ext>
              </a:extLst>
            </p:cNvPr>
            <p:cNvSpPr/>
            <p:nvPr/>
          </p:nvSpPr>
          <p:spPr>
            <a:xfrm>
              <a:off x="10169230" y="4726374"/>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Lease Management</a:t>
              </a:r>
            </a:p>
          </p:txBody>
        </p:sp>
        <p:cxnSp>
          <p:nvCxnSpPr>
            <p:cNvPr id="57" name="Straight Connector 56">
              <a:extLst>
                <a:ext uri="{FF2B5EF4-FFF2-40B4-BE49-F238E27FC236}">
                  <a16:creationId xmlns:a16="http://schemas.microsoft.com/office/drawing/2014/main" id="{8C6F9A21-8364-470D-A7C7-A5DA98AF1A91}"/>
                </a:ext>
              </a:extLst>
            </p:cNvPr>
            <p:cNvCxnSpPr>
              <a:stCxn id="18" idx="2"/>
              <a:endCxn id="19" idx="0"/>
            </p:cNvCxnSpPr>
            <p:nvPr/>
          </p:nvCxnSpPr>
          <p:spPr>
            <a:xfrm flipH="1">
              <a:off x="2755071" y="4387932"/>
              <a:ext cx="4152404" cy="34438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F442242-2581-4FAA-AD80-713CE007BE32}"/>
                </a:ext>
              </a:extLst>
            </p:cNvPr>
            <p:cNvCxnSpPr>
              <a:stCxn id="18" idx="2"/>
              <a:endCxn id="20" idx="0"/>
            </p:cNvCxnSpPr>
            <p:nvPr/>
          </p:nvCxnSpPr>
          <p:spPr>
            <a:xfrm flipH="1">
              <a:off x="4831274" y="4387932"/>
              <a:ext cx="2076201" cy="33844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46E698-E87F-4CAA-A0C1-76F28050F9F1}"/>
                </a:ext>
              </a:extLst>
            </p:cNvPr>
            <p:cNvCxnSpPr>
              <a:stCxn id="18" idx="2"/>
              <a:endCxn id="21" idx="0"/>
            </p:cNvCxnSpPr>
            <p:nvPr/>
          </p:nvCxnSpPr>
          <p:spPr>
            <a:xfrm>
              <a:off x="6907475" y="4387932"/>
              <a:ext cx="1" cy="33844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DEEECB0-B2B7-4CE2-88AB-0385E7F045D0}"/>
                </a:ext>
              </a:extLst>
            </p:cNvPr>
            <p:cNvCxnSpPr>
              <a:stCxn id="18" idx="2"/>
              <a:endCxn id="22" idx="0"/>
            </p:cNvCxnSpPr>
            <p:nvPr/>
          </p:nvCxnSpPr>
          <p:spPr>
            <a:xfrm>
              <a:off x="6907475" y="4387932"/>
              <a:ext cx="2076203" cy="3384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76D745A-F00B-4675-A2FE-82C5EB1EC082}"/>
                </a:ext>
              </a:extLst>
            </p:cNvPr>
            <p:cNvCxnSpPr>
              <a:stCxn id="18" idx="2"/>
              <a:endCxn id="23" idx="0"/>
            </p:cNvCxnSpPr>
            <p:nvPr/>
          </p:nvCxnSpPr>
          <p:spPr>
            <a:xfrm>
              <a:off x="6907475" y="4387932"/>
              <a:ext cx="4152405" cy="3384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2545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up)">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par>
                          <p:cTn id="26" fill="hold">
                            <p:stCondLst>
                              <p:cond delay="500"/>
                            </p:stCondLst>
                            <p:childTnLst>
                              <p:par>
                                <p:cTn id="27" presetID="22" presetClass="entr" presetSubtype="1" fill="hold"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up)">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par>
                          <p:cTn id="35" fill="hold">
                            <p:stCondLst>
                              <p:cond delay="500"/>
                            </p:stCondLst>
                            <p:childTnLst>
                              <p:par>
                                <p:cTn id="36" presetID="22" presetClass="entr" presetSubtype="1" fill="hold" nodeType="after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wipe(up)">
                                      <p:cBhvr>
                                        <p:cTn id="38" dur="5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wipe(up)">
                                      <p:cBhvr>
                                        <p:cTn id="43" dur="500"/>
                                        <p:tgtEl>
                                          <p:spTgt spid="28"/>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wipe(up)">
                                      <p:cBhvr>
                                        <p:cTn id="48" dur="500"/>
                                        <p:tgtEl>
                                          <p:spTgt spid="29"/>
                                        </p:tgtEl>
                                      </p:cBhvr>
                                    </p:animEffect>
                                  </p:childTnLst>
                                </p:cTn>
                              </p:par>
                              <p:par>
                                <p:cTn id="49" presetID="22" presetClass="entr" presetSubtype="1"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up)">
                                      <p:cBhvr>
                                        <p:cTn id="51" dur="500"/>
                                        <p:tgtEl>
                                          <p:spTgt spid="31"/>
                                        </p:tgtEl>
                                      </p:cBhvr>
                                    </p:animEffect>
                                  </p:childTnLst>
                                </p:cTn>
                              </p:par>
                              <p:par>
                                <p:cTn id="52" presetID="22" presetClass="entr" presetSubtype="1" fill="hold" nodeType="with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wipe(up)">
                                      <p:cBhvr>
                                        <p:cTn id="54" dur="500"/>
                                        <p:tgtEl>
                                          <p:spTgt spid="33"/>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wipe(up)">
                                      <p:cBhvr>
                                        <p:cTn id="59" dur="500"/>
                                        <p:tgtEl>
                                          <p:spTgt spid="35"/>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wipe(up)">
                                      <p:cBhvr>
                                        <p:cTn id="6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7EAD1A-4E42-4FCF-B011-0E1F5BFE4905}"/>
              </a:ext>
            </a:extLst>
          </p:cNvPr>
          <p:cNvPicPr>
            <a:picLocks noChangeAspect="1"/>
          </p:cNvPicPr>
          <p:nvPr/>
        </p:nvPicPr>
        <p:blipFill rotWithShape="1">
          <a:blip r:embed="rId2">
            <a:extLst>
              <a:ext uri="{28A0092B-C50C-407E-A947-70E740481C1C}">
                <a14:useLocalDpi xmlns:a14="http://schemas.microsoft.com/office/drawing/2010/main" val="0"/>
              </a:ext>
            </a:extLst>
          </a:blip>
          <a:srcRect l="28946" t="29957" r="27815" b="29351"/>
          <a:stretch/>
        </p:blipFill>
        <p:spPr>
          <a:xfrm>
            <a:off x="134587" y="104899"/>
            <a:ext cx="1385456" cy="1162794"/>
          </a:xfrm>
          <a:prstGeom prst="rect">
            <a:avLst/>
          </a:prstGeom>
        </p:spPr>
      </p:pic>
      <p:sp>
        <p:nvSpPr>
          <p:cNvPr id="8" name="Rectangle 7">
            <a:extLst>
              <a:ext uri="{FF2B5EF4-FFF2-40B4-BE49-F238E27FC236}">
                <a16:creationId xmlns:a16="http://schemas.microsoft.com/office/drawing/2014/main" id="{49E58B8D-8E54-4513-8D38-C89B9ED358DA}"/>
              </a:ext>
            </a:extLst>
          </p:cNvPr>
          <p:cNvSpPr/>
          <p:nvPr/>
        </p:nvSpPr>
        <p:spPr>
          <a:xfrm>
            <a:off x="6016826" y="2410689"/>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Resident Management External API</a:t>
            </a:r>
          </a:p>
        </p:txBody>
      </p:sp>
      <p:sp>
        <p:nvSpPr>
          <p:cNvPr id="9" name="Rectangle 8">
            <a:extLst>
              <a:ext uri="{FF2B5EF4-FFF2-40B4-BE49-F238E27FC236}">
                <a16:creationId xmlns:a16="http://schemas.microsoft.com/office/drawing/2014/main" id="{2341F374-F3B3-489C-BD46-2FAAD9906AC1}"/>
              </a:ext>
            </a:extLst>
          </p:cNvPr>
          <p:cNvSpPr/>
          <p:nvPr/>
        </p:nvSpPr>
        <p:spPr>
          <a:xfrm>
            <a:off x="8093028" y="2410688"/>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Care Management External API</a:t>
            </a:r>
          </a:p>
        </p:txBody>
      </p:sp>
      <p:sp>
        <p:nvSpPr>
          <p:cNvPr id="10" name="Rectangle 9">
            <a:extLst>
              <a:ext uri="{FF2B5EF4-FFF2-40B4-BE49-F238E27FC236}">
                <a16:creationId xmlns:a16="http://schemas.microsoft.com/office/drawing/2014/main" id="{F7601A97-6C44-4B7F-A2EC-D39821C6D10C}"/>
              </a:ext>
            </a:extLst>
          </p:cNvPr>
          <p:cNvSpPr/>
          <p:nvPr/>
        </p:nvSpPr>
        <p:spPr>
          <a:xfrm>
            <a:off x="10169230" y="2410688"/>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Lease Management External API</a:t>
            </a:r>
          </a:p>
        </p:txBody>
      </p:sp>
      <p:sp>
        <p:nvSpPr>
          <p:cNvPr id="5" name="Cylinder 4">
            <a:extLst>
              <a:ext uri="{FF2B5EF4-FFF2-40B4-BE49-F238E27FC236}">
                <a16:creationId xmlns:a16="http://schemas.microsoft.com/office/drawing/2014/main" id="{9EC3ADCF-EB36-4AB2-B737-D52641459965}"/>
              </a:ext>
            </a:extLst>
          </p:cNvPr>
          <p:cNvSpPr/>
          <p:nvPr/>
        </p:nvSpPr>
        <p:spPr>
          <a:xfrm>
            <a:off x="6361211" y="1595747"/>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11" name="Cylinder 10">
            <a:extLst>
              <a:ext uri="{FF2B5EF4-FFF2-40B4-BE49-F238E27FC236}">
                <a16:creationId xmlns:a16="http://schemas.microsoft.com/office/drawing/2014/main" id="{72828E58-98C6-441A-B79C-55494BB6E784}"/>
              </a:ext>
            </a:extLst>
          </p:cNvPr>
          <p:cNvSpPr/>
          <p:nvPr/>
        </p:nvSpPr>
        <p:spPr>
          <a:xfrm>
            <a:off x="8437412"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2" name="Cylinder 11">
            <a:extLst>
              <a:ext uri="{FF2B5EF4-FFF2-40B4-BE49-F238E27FC236}">
                <a16:creationId xmlns:a16="http://schemas.microsoft.com/office/drawing/2014/main" id="{B8E994F3-6F8F-4EE1-BC69-29D0202D3A85}"/>
              </a:ext>
            </a:extLst>
          </p:cNvPr>
          <p:cNvSpPr/>
          <p:nvPr/>
        </p:nvSpPr>
        <p:spPr>
          <a:xfrm>
            <a:off x="10513614"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sp>
        <p:nvSpPr>
          <p:cNvPr id="14" name="Rectangle 13">
            <a:extLst>
              <a:ext uri="{FF2B5EF4-FFF2-40B4-BE49-F238E27FC236}">
                <a16:creationId xmlns:a16="http://schemas.microsoft.com/office/drawing/2014/main" id="{28B079DF-FC18-40EC-BA61-84BF9252E71E}"/>
              </a:ext>
            </a:extLst>
          </p:cNvPr>
          <p:cNvSpPr/>
          <p:nvPr/>
        </p:nvSpPr>
        <p:spPr>
          <a:xfrm>
            <a:off x="6016824" y="436420"/>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Resident Management</a:t>
            </a:r>
          </a:p>
        </p:txBody>
      </p:sp>
      <p:sp>
        <p:nvSpPr>
          <p:cNvPr id="15" name="Rectangle 14">
            <a:extLst>
              <a:ext uri="{FF2B5EF4-FFF2-40B4-BE49-F238E27FC236}">
                <a16:creationId xmlns:a16="http://schemas.microsoft.com/office/drawing/2014/main" id="{5397EEC0-3978-4F45-9D19-0A33DD622D1B}"/>
              </a:ext>
            </a:extLst>
          </p:cNvPr>
          <p:cNvSpPr/>
          <p:nvPr/>
        </p:nvSpPr>
        <p:spPr>
          <a:xfrm>
            <a:off x="8093028" y="427513"/>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Care Management</a:t>
            </a:r>
          </a:p>
        </p:txBody>
      </p:sp>
      <p:sp>
        <p:nvSpPr>
          <p:cNvPr id="16" name="Rectangle 15">
            <a:extLst>
              <a:ext uri="{FF2B5EF4-FFF2-40B4-BE49-F238E27FC236}">
                <a16:creationId xmlns:a16="http://schemas.microsoft.com/office/drawing/2014/main" id="{A81A3EC3-E9B8-4458-8EC8-32221C8FB6C3}"/>
              </a:ext>
            </a:extLst>
          </p:cNvPr>
          <p:cNvSpPr/>
          <p:nvPr/>
        </p:nvSpPr>
        <p:spPr>
          <a:xfrm>
            <a:off x="10169229" y="427512"/>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Lease Management</a:t>
            </a:r>
          </a:p>
        </p:txBody>
      </p:sp>
      <p:sp>
        <p:nvSpPr>
          <p:cNvPr id="18" name="Rectangle 17">
            <a:extLst>
              <a:ext uri="{FF2B5EF4-FFF2-40B4-BE49-F238E27FC236}">
                <a16:creationId xmlns:a16="http://schemas.microsoft.com/office/drawing/2014/main" id="{CFB1A36F-9D98-48E6-817B-7871B936DA4F}"/>
              </a:ext>
            </a:extLst>
          </p:cNvPr>
          <p:cNvSpPr/>
          <p:nvPr/>
        </p:nvSpPr>
        <p:spPr>
          <a:xfrm>
            <a:off x="1864421" y="3568535"/>
            <a:ext cx="10086107" cy="8193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API Management</a:t>
            </a:r>
          </a:p>
        </p:txBody>
      </p:sp>
      <p:sp>
        <p:nvSpPr>
          <p:cNvPr id="19" name="Rectangle 18">
            <a:extLst>
              <a:ext uri="{FF2B5EF4-FFF2-40B4-BE49-F238E27FC236}">
                <a16:creationId xmlns:a16="http://schemas.microsoft.com/office/drawing/2014/main" id="{CFA0FD99-7405-4797-9012-567CC1E9C466}"/>
              </a:ext>
            </a:extLst>
          </p:cNvPr>
          <p:cNvSpPr/>
          <p:nvPr/>
        </p:nvSpPr>
        <p:spPr>
          <a:xfrm>
            <a:off x="1864421" y="4732315"/>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Marketing Sites</a:t>
            </a:r>
          </a:p>
        </p:txBody>
      </p:sp>
      <p:sp>
        <p:nvSpPr>
          <p:cNvPr id="20" name="Rectangle 19">
            <a:extLst>
              <a:ext uri="{FF2B5EF4-FFF2-40B4-BE49-F238E27FC236}">
                <a16:creationId xmlns:a16="http://schemas.microsoft.com/office/drawing/2014/main" id="{D45E0FC2-FF78-451C-A20C-94D86B844E92}"/>
              </a:ext>
            </a:extLst>
          </p:cNvPr>
          <p:cNvSpPr/>
          <p:nvPr/>
        </p:nvSpPr>
        <p:spPr>
          <a:xfrm>
            <a:off x="3940624" y="4726376"/>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Portfolio Management</a:t>
            </a:r>
          </a:p>
        </p:txBody>
      </p:sp>
      <p:sp>
        <p:nvSpPr>
          <p:cNvPr id="21" name="Rectangle 20">
            <a:extLst>
              <a:ext uri="{FF2B5EF4-FFF2-40B4-BE49-F238E27FC236}">
                <a16:creationId xmlns:a16="http://schemas.microsoft.com/office/drawing/2014/main" id="{91C3A143-03FC-4B37-8966-B40D2AB460E9}"/>
              </a:ext>
            </a:extLst>
          </p:cNvPr>
          <p:cNvSpPr/>
          <p:nvPr/>
        </p:nvSpPr>
        <p:spPr>
          <a:xfrm>
            <a:off x="6016826" y="4726375"/>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Resident Management</a:t>
            </a:r>
          </a:p>
        </p:txBody>
      </p:sp>
      <p:sp>
        <p:nvSpPr>
          <p:cNvPr id="22" name="Rectangle 21">
            <a:extLst>
              <a:ext uri="{FF2B5EF4-FFF2-40B4-BE49-F238E27FC236}">
                <a16:creationId xmlns:a16="http://schemas.microsoft.com/office/drawing/2014/main" id="{AD531DFB-0CAE-4D50-B101-F4CEC445DFB7}"/>
              </a:ext>
            </a:extLst>
          </p:cNvPr>
          <p:cNvSpPr/>
          <p:nvPr/>
        </p:nvSpPr>
        <p:spPr>
          <a:xfrm>
            <a:off x="8093028" y="4726374"/>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Care Management</a:t>
            </a:r>
          </a:p>
        </p:txBody>
      </p:sp>
      <p:sp>
        <p:nvSpPr>
          <p:cNvPr id="23" name="Rectangle 22">
            <a:extLst>
              <a:ext uri="{FF2B5EF4-FFF2-40B4-BE49-F238E27FC236}">
                <a16:creationId xmlns:a16="http://schemas.microsoft.com/office/drawing/2014/main" id="{6BC2A777-82EB-4CBA-BE97-0312C350349B}"/>
              </a:ext>
            </a:extLst>
          </p:cNvPr>
          <p:cNvSpPr/>
          <p:nvPr/>
        </p:nvSpPr>
        <p:spPr>
          <a:xfrm>
            <a:off x="10169230" y="4726374"/>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Lease Management</a:t>
            </a:r>
          </a:p>
        </p:txBody>
      </p:sp>
      <p:cxnSp>
        <p:nvCxnSpPr>
          <p:cNvPr id="27" name="Straight Connector 26">
            <a:extLst>
              <a:ext uri="{FF2B5EF4-FFF2-40B4-BE49-F238E27FC236}">
                <a16:creationId xmlns:a16="http://schemas.microsoft.com/office/drawing/2014/main" id="{EE200E13-6135-427E-9AF2-815650DAF168}"/>
              </a:ext>
            </a:extLst>
          </p:cNvPr>
          <p:cNvCxnSpPr>
            <a:stCxn id="14" idx="2"/>
            <a:endCxn id="5" idx="1"/>
          </p:cNvCxnSpPr>
          <p:nvPr/>
        </p:nvCxnSpPr>
        <p:spPr>
          <a:xfrm>
            <a:off x="6907474" y="1255817"/>
            <a:ext cx="2" cy="33993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58129A3-F488-4745-9E0A-3FD150B3FC2B}"/>
              </a:ext>
            </a:extLst>
          </p:cNvPr>
          <p:cNvCxnSpPr>
            <a:stCxn id="15" idx="2"/>
            <a:endCxn id="11" idx="1"/>
          </p:cNvCxnSpPr>
          <p:nvPr/>
        </p:nvCxnSpPr>
        <p:spPr>
          <a:xfrm flipH="1">
            <a:off x="8983677" y="1246910"/>
            <a:ext cx="1" cy="33844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3A1BDAA-2A72-4D6F-B645-53D878BEE0A6}"/>
              </a:ext>
            </a:extLst>
          </p:cNvPr>
          <p:cNvCxnSpPr>
            <a:stCxn id="16" idx="2"/>
            <a:endCxn id="12" idx="1"/>
          </p:cNvCxnSpPr>
          <p:nvPr/>
        </p:nvCxnSpPr>
        <p:spPr>
          <a:xfrm>
            <a:off x="11059879" y="1246909"/>
            <a:ext cx="0"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FB532AC8-C110-4D69-9075-57CBFD971D37}"/>
              </a:ext>
            </a:extLst>
          </p:cNvPr>
          <p:cNvGrpSpPr/>
          <p:nvPr/>
        </p:nvGrpSpPr>
        <p:grpSpPr>
          <a:xfrm>
            <a:off x="1864422" y="427511"/>
            <a:ext cx="3857501" cy="2802577"/>
            <a:chOff x="1864422" y="427511"/>
            <a:chExt cx="3857501" cy="2802577"/>
          </a:xfrm>
        </p:grpSpPr>
        <p:sp>
          <p:nvSpPr>
            <p:cNvPr id="4" name="Rectangle 3">
              <a:extLst>
                <a:ext uri="{FF2B5EF4-FFF2-40B4-BE49-F238E27FC236}">
                  <a16:creationId xmlns:a16="http://schemas.microsoft.com/office/drawing/2014/main" id="{232A1958-1C94-41AB-9C9B-661C7FB379A7}"/>
                </a:ext>
              </a:extLst>
            </p:cNvPr>
            <p:cNvSpPr/>
            <p:nvPr/>
          </p:nvSpPr>
          <p:spPr>
            <a:xfrm>
              <a:off x="1864422" y="2410691"/>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Portfolio Management Listing Services</a:t>
              </a:r>
            </a:p>
          </p:txBody>
        </p:sp>
        <p:sp>
          <p:nvSpPr>
            <p:cNvPr id="7" name="Rectangle 6">
              <a:extLst>
                <a:ext uri="{FF2B5EF4-FFF2-40B4-BE49-F238E27FC236}">
                  <a16:creationId xmlns:a16="http://schemas.microsoft.com/office/drawing/2014/main" id="{0320624D-D284-469A-95BA-2EF7C42F2EF3}"/>
                </a:ext>
              </a:extLst>
            </p:cNvPr>
            <p:cNvSpPr/>
            <p:nvPr/>
          </p:nvSpPr>
          <p:spPr>
            <a:xfrm>
              <a:off x="3940624" y="2410690"/>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Portfolio Management External API</a:t>
              </a:r>
            </a:p>
          </p:txBody>
        </p:sp>
        <p:sp>
          <p:nvSpPr>
            <p:cNvPr id="13" name="Cylinder 12">
              <a:extLst>
                <a:ext uri="{FF2B5EF4-FFF2-40B4-BE49-F238E27FC236}">
                  <a16:creationId xmlns:a16="http://schemas.microsoft.com/office/drawing/2014/main" id="{938982D5-9455-4BB7-B640-70246B1642F2}"/>
                </a:ext>
              </a:extLst>
            </p:cNvPr>
            <p:cNvSpPr/>
            <p:nvPr/>
          </p:nvSpPr>
          <p:spPr>
            <a:xfrm>
              <a:off x="3251860"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17" name="Rectangle 16">
              <a:extLst>
                <a:ext uri="{FF2B5EF4-FFF2-40B4-BE49-F238E27FC236}">
                  <a16:creationId xmlns:a16="http://schemas.microsoft.com/office/drawing/2014/main" id="{0A6D5C7F-E959-4D9F-9BCF-9D172E07C650}"/>
                </a:ext>
              </a:extLst>
            </p:cNvPr>
            <p:cNvSpPr/>
            <p:nvPr/>
          </p:nvSpPr>
          <p:spPr>
            <a:xfrm>
              <a:off x="2907475" y="427511"/>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Portfolio Management</a:t>
              </a:r>
            </a:p>
          </p:txBody>
        </p:sp>
        <p:cxnSp>
          <p:nvCxnSpPr>
            <p:cNvPr id="25" name="Straight Connector 24">
              <a:extLst>
                <a:ext uri="{FF2B5EF4-FFF2-40B4-BE49-F238E27FC236}">
                  <a16:creationId xmlns:a16="http://schemas.microsoft.com/office/drawing/2014/main" id="{C5A3BCFC-0C0B-4AB1-ADC1-5D0FA5C711A8}"/>
                </a:ext>
              </a:extLst>
            </p:cNvPr>
            <p:cNvCxnSpPr>
              <a:stCxn id="17" idx="2"/>
              <a:endCxn id="13" idx="1"/>
            </p:cNvCxnSpPr>
            <p:nvPr/>
          </p:nvCxnSpPr>
          <p:spPr>
            <a:xfrm>
              <a:off x="3798125" y="1246908"/>
              <a:ext cx="0" cy="338448"/>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4536903-3EAE-4874-B3AD-DAF32341C3D5}"/>
                </a:ext>
              </a:extLst>
            </p:cNvPr>
            <p:cNvCxnSpPr>
              <a:stCxn id="13" idx="3"/>
              <a:endCxn id="4" idx="0"/>
            </p:cNvCxnSpPr>
            <p:nvPr/>
          </p:nvCxnSpPr>
          <p:spPr>
            <a:xfrm flipH="1">
              <a:off x="2755072" y="2072244"/>
              <a:ext cx="1043053"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4CBCCF6-96B0-4AAF-B120-58F0E1E3280F}"/>
                </a:ext>
              </a:extLst>
            </p:cNvPr>
            <p:cNvCxnSpPr>
              <a:stCxn id="13" idx="3"/>
              <a:endCxn id="7" idx="0"/>
            </p:cNvCxnSpPr>
            <p:nvPr/>
          </p:nvCxnSpPr>
          <p:spPr>
            <a:xfrm>
              <a:off x="3798125" y="2072244"/>
              <a:ext cx="1033149" cy="33844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38" name="Straight Connector 37">
            <a:extLst>
              <a:ext uri="{FF2B5EF4-FFF2-40B4-BE49-F238E27FC236}">
                <a16:creationId xmlns:a16="http://schemas.microsoft.com/office/drawing/2014/main" id="{26163CF6-361C-46C7-8B3C-C9E922380FCB}"/>
              </a:ext>
            </a:extLst>
          </p:cNvPr>
          <p:cNvCxnSpPr>
            <a:stCxn id="5" idx="3"/>
            <a:endCxn id="8" idx="0"/>
          </p:cNvCxnSpPr>
          <p:nvPr/>
        </p:nvCxnSpPr>
        <p:spPr>
          <a:xfrm>
            <a:off x="6907476" y="2082635"/>
            <a:ext cx="0" cy="32805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A594950-5BC0-4B53-B776-6BE340F475AB}"/>
              </a:ext>
            </a:extLst>
          </p:cNvPr>
          <p:cNvCxnSpPr>
            <a:stCxn id="11" idx="3"/>
            <a:endCxn id="9" idx="0"/>
          </p:cNvCxnSpPr>
          <p:nvPr/>
        </p:nvCxnSpPr>
        <p:spPr>
          <a:xfrm>
            <a:off x="8983677" y="2072244"/>
            <a:ext cx="1" cy="33844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806C57F-6693-493E-BC24-2258F4565D4B}"/>
              </a:ext>
            </a:extLst>
          </p:cNvPr>
          <p:cNvCxnSpPr>
            <a:stCxn id="12" idx="3"/>
            <a:endCxn id="10" idx="0"/>
          </p:cNvCxnSpPr>
          <p:nvPr/>
        </p:nvCxnSpPr>
        <p:spPr>
          <a:xfrm>
            <a:off x="11059879" y="2072244"/>
            <a:ext cx="1" cy="33844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863C0C3-D84D-4CF2-96ED-5B44D66E6F58}"/>
              </a:ext>
            </a:extLst>
          </p:cNvPr>
          <p:cNvCxnSpPr>
            <a:stCxn id="4" idx="2"/>
            <a:endCxn id="18" idx="0"/>
          </p:cNvCxnSpPr>
          <p:nvPr/>
        </p:nvCxnSpPr>
        <p:spPr>
          <a:xfrm>
            <a:off x="2755072" y="3230088"/>
            <a:ext cx="4152403"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EB3676A-7960-48DB-8C62-1434C0964070}"/>
              </a:ext>
            </a:extLst>
          </p:cNvPr>
          <p:cNvCxnSpPr>
            <a:stCxn id="7" idx="2"/>
            <a:endCxn id="18" idx="0"/>
          </p:cNvCxnSpPr>
          <p:nvPr/>
        </p:nvCxnSpPr>
        <p:spPr>
          <a:xfrm>
            <a:off x="4831274" y="3230087"/>
            <a:ext cx="2076201" cy="338448"/>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154D7D2-C7F7-45CF-9F36-A527C407BD56}"/>
              </a:ext>
            </a:extLst>
          </p:cNvPr>
          <p:cNvCxnSpPr>
            <a:stCxn id="8" idx="2"/>
            <a:endCxn id="18" idx="0"/>
          </p:cNvCxnSpPr>
          <p:nvPr/>
        </p:nvCxnSpPr>
        <p:spPr>
          <a:xfrm flipH="1">
            <a:off x="6907475" y="3230086"/>
            <a:ext cx="1" cy="338449"/>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D5D21E4-76A0-440F-ABC8-C5257CD3BDDE}"/>
              </a:ext>
            </a:extLst>
          </p:cNvPr>
          <p:cNvCxnSpPr>
            <a:stCxn id="9" idx="2"/>
            <a:endCxn id="18" idx="0"/>
          </p:cNvCxnSpPr>
          <p:nvPr/>
        </p:nvCxnSpPr>
        <p:spPr>
          <a:xfrm flipH="1">
            <a:off x="6907475" y="3230085"/>
            <a:ext cx="2076203" cy="33845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EDA0801-D491-4A8A-B913-092E9993DB3A}"/>
              </a:ext>
            </a:extLst>
          </p:cNvPr>
          <p:cNvCxnSpPr>
            <a:stCxn id="10" idx="2"/>
            <a:endCxn id="18" idx="0"/>
          </p:cNvCxnSpPr>
          <p:nvPr/>
        </p:nvCxnSpPr>
        <p:spPr>
          <a:xfrm flipH="1">
            <a:off x="6907475" y="3230085"/>
            <a:ext cx="4152405" cy="33845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C6F9A21-8364-470D-A7C7-A5DA98AF1A91}"/>
              </a:ext>
            </a:extLst>
          </p:cNvPr>
          <p:cNvCxnSpPr>
            <a:stCxn id="18" idx="2"/>
            <a:endCxn id="19" idx="0"/>
          </p:cNvCxnSpPr>
          <p:nvPr/>
        </p:nvCxnSpPr>
        <p:spPr>
          <a:xfrm flipH="1">
            <a:off x="2755071" y="4387932"/>
            <a:ext cx="4152404" cy="34438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F442242-2581-4FAA-AD80-713CE007BE32}"/>
              </a:ext>
            </a:extLst>
          </p:cNvPr>
          <p:cNvCxnSpPr>
            <a:stCxn id="18" idx="2"/>
            <a:endCxn id="20" idx="0"/>
          </p:cNvCxnSpPr>
          <p:nvPr/>
        </p:nvCxnSpPr>
        <p:spPr>
          <a:xfrm flipH="1">
            <a:off x="4831274" y="4387932"/>
            <a:ext cx="2076201" cy="33844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46E698-E87F-4CAA-A0C1-76F28050F9F1}"/>
              </a:ext>
            </a:extLst>
          </p:cNvPr>
          <p:cNvCxnSpPr>
            <a:stCxn id="18" idx="2"/>
            <a:endCxn id="21" idx="0"/>
          </p:cNvCxnSpPr>
          <p:nvPr/>
        </p:nvCxnSpPr>
        <p:spPr>
          <a:xfrm>
            <a:off x="6907475" y="4387932"/>
            <a:ext cx="1" cy="33844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DEEECB0-B2B7-4CE2-88AB-0385E7F045D0}"/>
              </a:ext>
            </a:extLst>
          </p:cNvPr>
          <p:cNvCxnSpPr>
            <a:stCxn id="18" idx="2"/>
            <a:endCxn id="22" idx="0"/>
          </p:cNvCxnSpPr>
          <p:nvPr/>
        </p:nvCxnSpPr>
        <p:spPr>
          <a:xfrm>
            <a:off x="6907475" y="4387932"/>
            <a:ext cx="2076203" cy="3384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76D745A-F00B-4675-A2FE-82C5EB1EC082}"/>
              </a:ext>
            </a:extLst>
          </p:cNvPr>
          <p:cNvCxnSpPr>
            <a:stCxn id="18" idx="2"/>
            <a:endCxn id="23" idx="0"/>
          </p:cNvCxnSpPr>
          <p:nvPr/>
        </p:nvCxnSpPr>
        <p:spPr>
          <a:xfrm>
            <a:off x="6907475" y="4387932"/>
            <a:ext cx="4152405" cy="3384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81696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29167E-6 3.33333E-6 L 0.18932 0.23333 " pathEditMode="relative" rAng="0" ptsTypes="AA">
                                      <p:cBhvr>
                                        <p:cTn id="6" dur="1000" fill="hold"/>
                                        <p:tgtEl>
                                          <p:spTgt spid="2"/>
                                        </p:tgtEl>
                                        <p:attrNameLst>
                                          <p:attrName>ppt_x</p:attrName>
                                          <p:attrName>ppt_y</p:attrName>
                                        </p:attrNameLst>
                                      </p:cBhvr>
                                      <p:rCtr x="9466" y="11667"/>
                                    </p:animMotion>
                                  </p:childTnLst>
                                </p:cTn>
                              </p:par>
                              <p:par>
                                <p:cTn id="7" presetID="9" presetClass="exit" presetSubtype="0" fill="hold" grpId="0" nodeType="withEffect">
                                  <p:stCondLst>
                                    <p:cond delay="250"/>
                                  </p:stCondLst>
                                  <p:childTnLst>
                                    <p:animEffect transition="out" filter="dissolve">
                                      <p:cBhvr>
                                        <p:cTn id="8" dur="500"/>
                                        <p:tgtEl>
                                          <p:spTgt spid="8"/>
                                        </p:tgtEl>
                                      </p:cBhvr>
                                    </p:animEffect>
                                    <p:set>
                                      <p:cBhvr>
                                        <p:cTn id="9" dur="1" fill="hold">
                                          <p:stCondLst>
                                            <p:cond delay="499"/>
                                          </p:stCondLst>
                                        </p:cTn>
                                        <p:tgtEl>
                                          <p:spTgt spid="8"/>
                                        </p:tgtEl>
                                        <p:attrNameLst>
                                          <p:attrName>style.visibility</p:attrName>
                                        </p:attrNameLst>
                                      </p:cBhvr>
                                      <p:to>
                                        <p:strVal val="hidden"/>
                                      </p:to>
                                    </p:set>
                                  </p:childTnLst>
                                </p:cTn>
                              </p:par>
                              <p:par>
                                <p:cTn id="10" presetID="9" presetClass="exit" presetSubtype="0" fill="hold" grpId="0" nodeType="withEffect">
                                  <p:stCondLst>
                                    <p:cond delay="250"/>
                                  </p:stCondLst>
                                  <p:childTnLst>
                                    <p:animEffect transition="out" filter="dissolv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par>
                                <p:cTn id="13" presetID="9" presetClass="exit" presetSubtype="0" fill="hold" grpId="0" nodeType="withEffect">
                                  <p:stCondLst>
                                    <p:cond delay="250"/>
                                  </p:stCondLst>
                                  <p:childTnLst>
                                    <p:animEffect transition="out" filter="dissolv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par>
                                <p:cTn id="16" presetID="9" presetClass="exit" presetSubtype="0" fill="hold" grpId="0" nodeType="withEffect">
                                  <p:stCondLst>
                                    <p:cond delay="250"/>
                                  </p:stCondLst>
                                  <p:childTnLst>
                                    <p:animEffect transition="out" filter="dissolv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par>
                                <p:cTn id="19" presetID="9" presetClass="exit" presetSubtype="0" fill="hold" grpId="0" nodeType="withEffect">
                                  <p:stCondLst>
                                    <p:cond delay="250"/>
                                  </p:stCondLst>
                                  <p:childTnLst>
                                    <p:animEffect transition="out" filter="dissolv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9" presetClass="exit" presetSubtype="0" fill="hold" grpId="0" nodeType="withEffect">
                                  <p:stCondLst>
                                    <p:cond delay="250"/>
                                  </p:stCondLst>
                                  <p:childTnLst>
                                    <p:animEffect transition="out" filter="dissolv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9" presetClass="exit" presetSubtype="0" fill="hold" grpId="0" nodeType="withEffect">
                                  <p:stCondLst>
                                    <p:cond delay="250"/>
                                  </p:stCondLst>
                                  <p:childTnLst>
                                    <p:animEffect transition="out" filter="dissolve">
                                      <p:cBhvr>
                                        <p:cTn id="26" dur="500"/>
                                        <p:tgtEl>
                                          <p:spTgt spid="14"/>
                                        </p:tgtEl>
                                      </p:cBhvr>
                                    </p:animEffect>
                                    <p:set>
                                      <p:cBhvr>
                                        <p:cTn id="27" dur="1" fill="hold">
                                          <p:stCondLst>
                                            <p:cond delay="499"/>
                                          </p:stCondLst>
                                        </p:cTn>
                                        <p:tgtEl>
                                          <p:spTgt spid="14"/>
                                        </p:tgtEl>
                                        <p:attrNameLst>
                                          <p:attrName>style.visibility</p:attrName>
                                        </p:attrNameLst>
                                      </p:cBhvr>
                                      <p:to>
                                        <p:strVal val="hidden"/>
                                      </p:to>
                                    </p:set>
                                  </p:childTnLst>
                                </p:cTn>
                              </p:par>
                              <p:par>
                                <p:cTn id="28" presetID="9" presetClass="exit" presetSubtype="0" fill="hold" grpId="0" nodeType="withEffect">
                                  <p:stCondLst>
                                    <p:cond delay="250"/>
                                  </p:stCondLst>
                                  <p:childTnLst>
                                    <p:animEffect transition="out" filter="dissolve">
                                      <p:cBhvr>
                                        <p:cTn id="29" dur="500"/>
                                        <p:tgtEl>
                                          <p:spTgt spid="15"/>
                                        </p:tgtEl>
                                      </p:cBhvr>
                                    </p:animEffect>
                                    <p:set>
                                      <p:cBhvr>
                                        <p:cTn id="30" dur="1" fill="hold">
                                          <p:stCondLst>
                                            <p:cond delay="499"/>
                                          </p:stCondLst>
                                        </p:cTn>
                                        <p:tgtEl>
                                          <p:spTgt spid="15"/>
                                        </p:tgtEl>
                                        <p:attrNameLst>
                                          <p:attrName>style.visibility</p:attrName>
                                        </p:attrNameLst>
                                      </p:cBhvr>
                                      <p:to>
                                        <p:strVal val="hidden"/>
                                      </p:to>
                                    </p:set>
                                  </p:childTnLst>
                                </p:cTn>
                              </p:par>
                              <p:par>
                                <p:cTn id="31" presetID="9" presetClass="exit" presetSubtype="0" fill="hold" grpId="0" nodeType="withEffect">
                                  <p:stCondLst>
                                    <p:cond delay="250"/>
                                  </p:stCondLst>
                                  <p:childTnLst>
                                    <p:animEffect transition="out" filter="dissolve">
                                      <p:cBhvr>
                                        <p:cTn id="32" dur="500"/>
                                        <p:tgtEl>
                                          <p:spTgt spid="16"/>
                                        </p:tgtEl>
                                      </p:cBhvr>
                                    </p:animEffect>
                                    <p:set>
                                      <p:cBhvr>
                                        <p:cTn id="33" dur="1" fill="hold">
                                          <p:stCondLst>
                                            <p:cond delay="499"/>
                                          </p:stCondLst>
                                        </p:cTn>
                                        <p:tgtEl>
                                          <p:spTgt spid="16"/>
                                        </p:tgtEl>
                                        <p:attrNameLst>
                                          <p:attrName>style.visibility</p:attrName>
                                        </p:attrNameLst>
                                      </p:cBhvr>
                                      <p:to>
                                        <p:strVal val="hidden"/>
                                      </p:to>
                                    </p:set>
                                  </p:childTnLst>
                                </p:cTn>
                              </p:par>
                              <p:par>
                                <p:cTn id="34" presetID="9" presetClass="exit" presetSubtype="0" fill="hold" grpId="0" nodeType="withEffect">
                                  <p:stCondLst>
                                    <p:cond delay="250"/>
                                  </p:stCondLst>
                                  <p:childTnLst>
                                    <p:animEffect transition="out" filter="dissolve">
                                      <p:cBhvr>
                                        <p:cTn id="35" dur="500"/>
                                        <p:tgtEl>
                                          <p:spTgt spid="18"/>
                                        </p:tgtEl>
                                      </p:cBhvr>
                                    </p:animEffect>
                                    <p:set>
                                      <p:cBhvr>
                                        <p:cTn id="36" dur="1" fill="hold">
                                          <p:stCondLst>
                                            <p:cond delay="499"/>
                                          </p:stCondLst>
                                        </p:cTn>
                                        <p:tgtEl>
                                          <p:spTgt spid="18"/>
                                        </p:tgtEl>
                                        <p:attrNameLst>
                                          <p:attrName>style.visibility</p:attrName>
                                        </p:attrNameLst>
                                      </p:cBhvr>
                                      <p:to>
                                        <p:strVal val="hidden"/>
                                      </p:to>
                                    </p:set>
                                  </p:childTnLst>
                                </p:cTn>
                              </p:par>
                              <p:par>
                                <p:cTn id="37" presetID="9" presetClass="exit" presetSubtype="0" fill="hold" grpId="0" nodeType="withEffect">
                                  <p:stCondLst>
                                    <p:cond delay="250"/>
                                  </p:stCondLst>
                                  <p:childTnLst>
                                    <p:animEffect transition="out" filter="dissolve">
                                      <p:cBhvr>
                                        <p:cTn id="38" dur="500"/>
                                        <p:tgtEl>
                                          <p:spTgt spid="19"/>
                                        </p:tgtEl>
                                      </p:cBhvr>
                                    </p:animEffect>
                                    <p:set>
                                      <p:cBhvr>
                                        <p:cTn id="39" dur="1" fill="hold">
                                          <p:stCondLst>
                                            <p:cond delay="499"/>
                                          </p:stCondLst>
                                        </p:cTn>
                                        <p:tgtEl>
                                          <p:spTgt spid="19"/>
                                        </p:tgtEl>
                                        <p:attrNameLst>
                                          <p:attrName>style.visibility</p:attrName>
                                        </p:attrNameLst>
                                      </p:cBhvr>
                                      <p:to>
                                        <p:strVal val="hidden"/>
                                      </p:to>
                                    </p:set>
                                  </p:childTnLst>
                                </p:cTn>
                              </p:par>
                              <p:par>
                                <p:cTn id="40" presetID="9" presetClass="exit" presetSubtype="0" fill="hold" grpId="0" nodeType="withEffect">
                                  <p:stCondLst>
                                    <p:cond delay="250"/>
                                  </p:stCondLst>
                                  <p:childTnLst>
                                    <p:animEffect transition="out" filter="dissolve">
                                      <p:cBhvr>
                                        <p:cTn id="41" dur="500"/>
                                        <p:tgtEl>
                                          <p:spTgt spid="20"/>
                                        </p:tgtEl>
                                      </p:cBhvr>
                                    </p:animEffect>
                                    <p:set>
                                      <p:cBhvr>
                                        <p:cTn id="42" dur="1" fill="hold">
                                          <p:stCondLst>
                                            <p:cond delay="499"/>
                                          </p:stCondLst>
                                        </p:cTn>
                                        <p:tgtEl>
                                          <p:spTgt spid="20"/>
                                        </p:tgtEl>
                                        <p:attrNameLst>
                                          <p:attrName>style.visibility</p:attrName>
                                        </p:attrNameLst>
                                      </p:cBhvr>
                                      <p:to>
                                        <p:strVal val="hidden"/>
                                      </p:to>
                                    </p:set>
                                  </p:childTnLst>
                                </p:cTn>
                              </p:par>
                              <p:par>
                                <p:cTn id="43" presetID="9" presetClass="exit" presetSubtype="0" fill="hold" grpId="0" nodeType="withEffect">
                                  <p:stCondLst>
                                    <p:cond delay="250"/>
                                  </p:stCondLst>
                                  <p:childTnLst>
                                    <p:animEffect transition="out" filter="dissolve">
                                      <p:cBhvr>
                                        <p:cTn id="44" dur="500"/>
                                        <p:tgtEl>
                                          <p:spTgt spid="21"/>
                                        </p:tgtEl>
                                      </p:cBhvr>
                                    </p:animEffect>
                                    <p:set>
                                      <p:cBhvr>
                                        <p:cTn id="45" dur="1" fill="hold">
                                          <p:stCondLst>
                                            <p:cond delay="499"/>
                                          </p:stCondLst>
                                        </p:cTn>
                                        <p:tgtEl>
                                          <p:spTgt spid="21"/>
                                        </p:tgtEl>
                                        <p:attrNameLst>
                                          <p:attrName>style.visibility</p:attrName>
                                        </p:attrNameLst>
                                      </p:cBhvr>
                                      <p:to>
                                        <p:strVal val="hidden"/>
                                      </p:to>
                                    </p:set>
                                  </p:childTnLst>
                                </p:cTn>
                              </p:par>
                              <p:par>
                                <p:cTn id="46" presetID="9" presetClass="exit" presetSubtype="0" fill="hold" grpId="0" nodeType="withEffect">
                                  <p:stCondLst>
                                    <p:cond delay="250"/>
                                  </p:stCondLst>
                                  <p:childTnLst>
                                    <p:animEffect transition="out" filter="dissolve">
                                      <p:cBhvr>
                                        <p:cTn id="47" dur="500"/>
                                        <p:tgtEl>
                                          <p:spTgt spid="22"/>
                                        </p:tgtEl>
                                      </p:cBhvr>
                                    </p:animEffect>
                                    <p:set>
                                      <p:cBhvr>
                                        <p:cTn id="48" dur="1" fill="hold">
                                          <p:stCondLst>
                                            <p:cond delay="499"/>
                                          </p:stCondLst>
                                        </p:cTn>
                                        <p:tgtEl>
                                          <p:spTgt spid="22"/>
                                        </p:tgtEl>
                                        <p:attrNameLst>
                                          <p:attrName>style.visibility</p:attrName>
                                        </p:attrNameLst>
                                      </p:cBhvr>
                                      <p:to>
                                        <p:strVal val="hidden"/>
                                      </p:to>
                                    </p:set>
                                  </p:childTnLst>
                                </p:cTn>
                              </p:par>
                              <p:par>
                                <p:cTn id="49" presetID="9" presetClass="exit" presetSubtype="0" fill="hold" grpId="0" nodeType="withEffect">
                                  <p:stCondLst>
                                    <p:cond delay="250"/>
                                  </p:stCondLst>
                                  <p:childTnLst>
                                    <p:animEffect transition="out" filter="dissolve">
                                      <p:cBhvr>
                                        <p:cTn id="50" dur="500"/>
                                        <p:tgtEl>
                                          <p:spTgt spid="23"/>
                                        </p:tgtEl>
                                      </p:cBhvr>
                                    </p:animEffect>
                                    <p:set>
                                      <p:cBhvr>
                                        <p:cTn id="51" dur="1" fill="hold">
                                          <p:stCondLst>
                                            <p:cond delay="499"/>
                                          </p:stCondLst>
                                        </p:cTn>
                                        <p:tgtEl>
                                          <p:spTgt spid="23"/>
                                        </p:tgtEl>
                                        <p:attrNameLst>
                                          <p:attrName>style.visibility</p:attrName>
                                        </p:attrNameLst>
                                      </p:cBhvr>
                                      <p:to>
                                        <p:strVal val="hidden"/>
                                      </p:to>
                                    </p:set>
                                  </p:childTnLst>
                                </p:cTn>
                              </p:par>
                              <p:par>
                                <p:cTn id="52" presetID="9" presetClass="exit" presetSubtype="0" fill="hold" nodeType="withEffect">
                                  <p:stCondLst>
                                    <p:cond delay="250"/>
                                  </p:stCondLst>
                                  <p:childTnLst>
                                    <p:animEffect transition="out" filter="dissolve">
                                      <p:cBhvr>
                                        <p:cTn id="53" dur="500"/>
                                        <p:tgtEl>
                                          <p:spTgt spid="27"/>
                                        </p:tgtEl>
                                      </p:cBhvr>
                                    </p:animEffect>
                                    <p:set>
                                      <p:cBhvr>
                                        <p:cTn id="54" dur="1" fill="hold">
                                          <p:stCondLst>
                                            <p:cond delay="499"/>
                                          </p:stCondLst>
                                        </p:cTn>
                                        <p:tgtEl>
                                          <p:spTgt spid="27"/>
                                        </p:tgtEl>
                                        <p:attrNameLst>
                                          <p:attrName>style.visibility</p:attrName>
                                        </p:attrNameLst>
                                      </p:cBhvr>
                                      <p:to>
                                        <p:strVal val="hidden"/>
                                      </p:to>
                                    </p:set>
                                  </p:childTnLst>
                                </p:cTn>
                              </p:par>
                              <p:par>
                                <p:cTn id="55" presetID="9" presetClass="exit" presetSubtype="0" fill="hold" nodeType="withEffect">
                                  <p:stCondLst>
                                    <p:cond delay="250"/>
                                  </p:stCondLst>
                                  <p:childTnLst>
                                    <p:animEffect transition="out" filter="dissolve">
                                      <p:cBhvr>
                                        <p:cTn id="56" dur="500"/>
                                        <p:tgtEl>
                                          <p:spTgt spid="30"/>
                                        </p:tgtEl>
                                      </p:cBhvr>
                                    </p:animEffect>
                                    <p:set>
                                      <p:cBhvr>
                                        <p:cTn id="57" dur="1" fill="hold">
                                          <p:stCondLst>
                                            <p:cond delay="499"/>
                                          </p:stCondLst>
                                        </p:cTn>
                                        <p:tgtEl>
                                          <p:spTgt spid="30"/>
                                        </p:tgtEl>
                                        <p:attrNameLst>
                                          <p:attrName>style.visibility</p:attrName>
                                        </p:attrNameLst>
                                      </p:cBhvr>
                                      <p:to>
                                        <p:strVal val="hidden"/>
                                      </p:to>
                                    </p:set>
                                  </p:childTnLst>
                                </p:cTn>
                              </p:par>
                              <p:par>
                                <p:cTn id="58" presetID="9" presetClass="exit" presetSubtype="0" fill="hold" nodeType="withEffect">
                                  <p:stCondLst>
                                    <p:cond delay="250"/>
                                  </p:stCondLst>
                                  <p:childTnLst>
                                    <p:animEffect transition="out" filter="dissolve">
                                      <p:cBhvr>
                                        <p:cTn id="59" dur="500"/>
                                        <p:tgtEl>
                                          <p:spTgt spid="32"/>
                                        </p:tgtEl>
                                      </p:cBhvr>
                                    </p:animEffect>
                                    <p:set>
                                      <p:cBhvr>
                                        <p:cTn id="60" dur="1" fill="hold">
                                          <p:stCondLst>
                                            <p:cond delay="499"/>
                                          </p:stCondLst>
                                        </p:cTn>
                                        <p:tgtEl>
                                          <p:spTgt spid="32"/>
                                        </p:tgtEl>
                                        <p:attrNameLst>
                                          <p:attrName>style.visibility</p:attrName>
                                        </p:attrNameLst>
                                      </p:cBhvr>
                                      <p:to>
                                        <p:strVal val="hidden"/>
                                      </p:to>
                                    </p:set>
                                  </p:childTnLst>
                                </p:cTn>
                              </p:par>
                              <p:par>
                                <p:cTn id="61" presetID="9" presetClass="exit" presetSubtype="0" fill="hold" nodeType="withEffect">
                                  <p:stCondLst>
                                    <p:cond delay="250"/>
                                  </p:stCondLst>
                                  <p:childTnLst>
                                    <p:animEffect transition="out" filter="dissolve">
                                      <p:cBhvr>
                                        <p:cTn id="62" dur="500"/>
                                        <p:tgtEl>
                                          <p:spTgt spid="38"/>
                                        </p:tgtEl>
                                      </p:cBhvr>
                                    </p:animEffect>
                                    <p:set>
                                      <p:cBhvr>
                                        <p:cTn id="63" dur="1" fill="hold">
                                          <p:stCondLst>
                                            <p:cond delay="499"/>
                                          </p:stCondLst>
                                        </p:cTn>
                                        <p:tgtEl>
                                          <p:spTgt spid="38"/>
                                        </p:tgtEl>
                                        <p:attrNameLst>
                                          <p:attrName>style.visibility</p:attrName>
                                        </p:attrNameLst>
                                      </p:cBhvr>
                                      <p:to>
                                        <p:strVal val="hidden"/>
                                      </p:to>
                                    </p:set>
                                  </p:childTnLst>
                                </p:cTn>
                              </p:par>
                              <p:par>
                                <p:cTn id="64" presetID="9" presetClass="exit" presetSubtype="0" fill="hold" nodeType="withEffect">
                                  <p:stCondLst>
                                    <p:cond delay="250"/>
                                  </p:stCondLst>
                                  <p:childTnLst>
                                    <p:animEffect transition="out" filter="dissolve">
                                      <p:cBhvr>
                                        <p:cTn id="65" dur="500"/>
                                        <p:tgtEl>
                                          <p:spTgt spid="43"/>
                                        </p:tgtEl>
                                      </p:cBhvr>
                                    </p:animEffect>
                                    <p:set>
                                      <p:cBhvr>
                                        <p:cTn id="66" dur="1" fill="hold">
                                          <p:stCondLst>
                                            <p:cond delay="499"/>
                                          </p:stCondLst>
                                        </p:cTn>
                                        <p:tgtEl>
                                          <p:spTgt spid="43"/>
                                        </p:tgtEl>
                                        <p:attrNameLst>
                                          <p:attrName>style.visibility</p:attrName>
                                        </p:attrNameLst>
                                      </p:cBhvr>
                                      <p:to>
                                        <p:strVal val="hidden"/>
                                      </p:to>
                                    </p:set>
                                  </p:childTnLst>
                                </p:cTn>
                              </p:par>
                              <p:par>
                                <p:cTn id="67" presetID="9" presetClass="exit" presetSubtype="0" fill="hold" nodeType="withEffect">
                                  <p:stCondLst>
                                    <p:cond delay="250"/>
                                  </p:stCondLst>
                                  <p:childTnLst>
                                    <p:animEffect transition="out" filter="dissolve">
                                      <p:cBhvr>
                                        <p:cTn id="68" dur="500"/>
                                        <p:tgtEl>
                                          <p:spTgt spid="45"/>
                                        </p:tgtEl>
                                      </p:cBhvr>
                                    </p:animEffect>
                                    <p:set>
                                      <p:cBhvr>
                                        <p:cTn id="69" dur="1" fill="hold">
                                          <p:stCondLst>
                                            <p:cond delay="499"/>
                                          </p:stCondLst>
                                        </p:cTn>
                                        <p:tgtEl>
                                          <p:spTgt spid="45"/>
                                        </p:tgtEl>
                                        <p:attrNameLst>
                                          <p:attrName>style.visibility</p:attrName>
                                        </p:attrNameLst>
                                      </p:cBhvr>
                                      <p:to>
                                        <p:strVal val="hidden"/>
                                      </p:to>
                                    </p:set>
                                  </p:childTnLst>
                                </p:cTn>
                              </p:par>
                              <p:par>
                                <p:cTn id="70" presetID="9" presetClass="exit" presetSubtype="0" fill="hold" nodeType="withEffect">
                                  <p:stCondLst>
                                    <p:cond delay="250"/>
                                  </p:stCondLst>
                                  <p:childTnLst>
                                    <p:animEffect transition="out" filter="dissolve">
                                      <p:cBhvr>
                                        <p:cTn id="71" dur="500"/>
                                        <p:tgtEl>
                                          <p:spTgt spid="47"/>
                                        </p:tgtEl>
                                      </p:cBhvr>
                                    </p:animEffect>
                                    <p:set>
                                      <p:cBhvr>
                                        <p:cTn id="72" dur="1" fill="hold">
                                          <p:stCondLst>
                                            <p:cond delay="499"/>
                                          </p:stCondLst>
                                        </p:cTn>
                                        <p:tgtEl>
                                          <p:spTgt spid="47"/>
                                        </p:tgtEl>
                                        <p:attrNameLst>
                                          <p:attrName>style.visibility</p:attrName>
                                        </p:attrNameLst>
                                      </p:cBhvr>
                                      <p:to>
                                        <p:strVal val="hidden"/>
                                      </p:to>
                                    </p:set>
                                  </p:childTnLst>
                                </p:cTn>
                              </p:par>
                              <p:par>
                                <p:cTn id="73" presetID="9" presetClass="exit" presetSubtype="0" fill="hold" nodeType="withEffect">
                                  <p:stCondLst>
                                    <p:cond delay="250"/>
                                  </p:stCondLst>
                                  <p:childTnLst>
                                    <p:animEffect transition="out" filter="dissolve">
                                      <p:cBhvr>
                                        <p:cTn id="74" dur="500"/>
                                        <p:tgtEl>
                                          <p:spTgt spid="49"/>
                                        </p:tgtEl>
                                      </p:cBhvr>
                                    </p:animEffect>
                                    <p:set>
                                      <p:cBhvr>
                                        <p:cTn id="75" dur="1" fill="hold">
                                          <p:stCondLst>
                                            <p:cond delay="499"/>
                                          </p:stCondLst>
                                        </p:cTn>
                                        <p:tgtEl>
                                          <p:spTgt spid="49"/>
                                        </p:tgtEl>
                                        <p:attrNameLst>
                                          <p:attrName>style.visibility</p:attrName>
                                        </p:attrNameLst>
                                      </p:cBhvr>
                                      <p:to>
                                        <p:strVal val="hidden"/>
                                      </p:to>
                                    </p:set>
                                  </p:childTnLst>
                                </p:cTn>
                              </p:par>
                              <p:par>
                                <p:cTn id="76" presetID="9" presetClass="exit" presetSubtype="0" fill="hold" nodeType="withEffect">
                                  <p:stCondLst>
                                    <p:cond delay="250"/>
                                  </p:stCondLst>
                                  <p:childTnLst>
                                    <p:animEffect transition="out" filter="dissolve">
                                      <p:cBhvr>
                                        <p:cTn id="77" dur="500"/>
                                        <p:tgtEl>
                                          <p:spTgt spid="51"/>
                                        </p:tgtEl>
                                      </p:cBhvr>
                                    </p:animEffect>
                                    <p:set>
                                      <p:cBhvr>
                                        <p:cTn id="78" dur="1" fill="hold">
                                          <p:stCondLst>
                                            <p:cond delay="499"/>
                                          </p:stCondLst>
                                        </p:cTn>
                                        <p:tgtEl>
                                          <p:spTgt spid="51"/>
                                        </p:tgtEl>
                                        <p:attrNameLst>
                                          <p:attrName>style.visibility</p:attrName>
                                        </p:attrNameLst>
                                      </p:cBhvr>
                                      <p:to>
                                        <p:strVal val="hidden"/>
                                      </p:to>
                                    </p:set>
                                  </p:childTnLst>
                                </p:cTn>
                              </p:par>
                              <p:par>
                                <p:cTn id="79" presetID="9" presetClass="exit" presetSubtype="0" fill="hold" nodeType="withEffect">
                                  <p:stCondLst>
                                    <p:cond delay="250"/>
                                  </p:stCondLst>
                                  <p:childTnLst>
                                    <p:animEffect transition="out" filter="dissolve">
                                      <p:cBhvr>
                                        <p:cTn id="80" dur="500"/>
                                        <p:tgtEl>
                                          <p:spTgt spid="53"/>
                                        </p:tgtEl>
                                      </p:cBhvr>
                                    </p:animEffect>
                                    <p:set>
                                      <p:cBhvr>
                                        <p:cTn id="81" dur="1" fill="hold">
                                          <p:stCondLst>
                                            <p:cond delay="499"/>
                                          </p:stCondLst>
                                        </p:cTn>
                                        <p:tgtEl>
                                          <p:spTgt spid="53"/>
                                        </p:tgtEl>
                                        <p:attrNameLst>
                                          <p:attrName>style.visibility</p:attrName>
                                        </p:attrNameLst>
                                      </p:cBhvr>
                                      <p:to>
                                        <p:strVal val="hidden"/>
                                      </p:to>
                                    </p:set>
                                  </p:childTnLst>
                                </p:cTn>
                              </p:par>
                              <p:par>
                                <p:cTn id="82" presetID="9" presetClass="exit" presetSubtype="0" fill="hold" nodeType="withEffect">
                                  <p:stCondLst>
                                    <p:cond delay="250"/>
                                  </p:stCondLst>
                                  <p:childTnLst>
                                    <p:animEffect transition="out" filter="dissolve">
                                      <p:cBhvr>
                                        <p:cTn id="83" dur="500"/>
                                        <p:tgtEl>
                                          <p:spTgt spid="55"/>
                                        </p:tgtEl>
                                      </p:cBhvr>
                                    </p:animEffect>
                                    <p:set>
                                      <p:cBhvr>
                                        <p:cTn id="84" dur="1" fill="hold">
                                          <p:stCondLst>
                                            <p:cond delay="499"/>
                                          </p:stCondLst>
                                        </p:cTn>
                                        <p:tgtEl>
                                          <p:spTgt spid="55"/>
                                        </p:tgtEl>
                                        <p:attrNameLst>
                                          <p:attrName>style.visibility</p:attrName>
                                        </p:attrNameLst>
                                      </p:cBhvr>
                                      <p:to>
                                        <p:strVal val="hidden"/>
                                      </p:to>
                                    </p:set>
                                  </p:childTnLst>
                                </p:cTn>
                              </p:par>
                              <p:par>
                                <p:cTn id="85" presetID="9" presetClass="exit" presetSubtype="0" fill="hold" nodeType="withEffect">
                                  <p:stCondLst>
                                    <p:cond delay="250"/>
                                  </p:stCondLst>
                                  <p:childTnLst>
                                    <p:animEffect transition="out" filter="dissolve">
                                      <p:cBhvr>
                                        <p:cTn id="86" dur="500"/>
                                        <p:tgtEl>
                                          <p:spTgt spid="57"/>
                                        </p:tgtEl>
                                      </p:cBhvr>
                                    </p:animEffect>
                                    <p:set>
                                      <p:cBhvr>
                                        <p:cTn id="87" dur="1" fill="hold">
                                          <p:stCondLst>
                                            <p:cond delay="499"/>
                                          </p:stCondLst>
                                        </p:cTn>
                                        <p:tgtEl>
                                          <p:spTgt spid="57"/>
                                        </p:tgtEl>
                                        <p:attrNameLst>
                                          <p:attrName>style.visibility</p:attrName>
                                        </p:attrNameLst>
                                      </p:cBhvr>
                                      <p:to>
                                        <p:strVal val="hidden"/>
                                      </p:to>
                                    </p:set>
                                  </p:childTnLst>
                                </p:cTn>
                              </p:par>
                              <p:par>
                                <p:cTn id="88" presetID="9" presetClass="exit" presetSubtype="0" fill="hold" nodeType="withEffect">
                                  <p:stCondLst>
                                    <p:cond delay="250"/>
                                  </p:stCondLst>
                                  <p:childTnLst>
                                    <p:animEffect transition="out" filter="dissolve">
                                      <p:cBhvr>
                                        <p:cTn id="89" dur="500"/>
                                        <p:tgtEl>
                                          <p:spTgt spid="59"/>
                                        </p:tgtEl>
                                      </p:cBhvr>
                                    </p:animEffect>
                                    <p:set>
                                      <p:cBhvr>
                                        <p:cTn id="90" dur="1" fill="hold">
                                          <p:stCondLst>
                                            <p:cond delay="499"/>
                                          </p:stCondLst>
                                        </p:cTn>
                                        <p:tgtEl>
                                          <p:spTgt spid="59"/>
                                        </p:tgtEl>
                                        <p:attrNameLst>
                                          <p:attrName>style.visibility</p:attrName>
                                        </p:attrNameLst>
                                      </p:cBhvr>
                                      <p:to>
                                        <p:strVal val="hidden"/>
                                      </p:to>
                                    </p:set>
                                  </p:childTnLst>
                                </p:cTn>
                              </p:par>
                              <p:par>
                                <p:cTn id="91" presetID="9" presetClass="exit" presetSubtype="0" fill="hold" nodeType="withEffect">
                                  <p:stCondLst>
                                    <p:cond delay="250"/>
                                  </p:stCondLst>
                                  <p:childTnLst>
                                    <p:animEffect transition="out" filter="dissolve">
                                      <p:cBhvr>
                                        <p:cTn id="92" dur="500"/>
                                        <p:tgtEl>
                                          <p:spTgt spid="61"/>
                                        </p:tgtEl>
                                      </p:cBhvr>
                                    </p:animEffect>
                                    <p:set>
                                      <p:cBhvr>
                                        <p:cTn id="93" dur="1" fill="hold">
                                          <p:stCondLst>
                                            <p:cond delay="499"/>
                                          </p:stCondLst>
                                        </p:cTn>
                                        <p:tgtEl>
                                          <p:spTgt spid="61"/>
                                        </p:tgtEl>
                                        <p:attrNameLst>
                                          <p:attrName>style.visibility</p:attrName>
                                        </p:attrNameLst>
                                      </p:cBhvr>
                                      <p:to>
                                        <p:strVal val="hidden"/>
                                      </p:to>
                                    </p:set>
                                  </p:childTnLst>
                                </p:cTn>
                              </p:par>
                              <p:par>
                                <p:cTn id="94" presetID="9" presetClass="exit" presetSubtype="0" fill="hold" nodeType="withEffect">
                                  <p:stCondLst>
                                    <p:cond delay="250"/>
                                  </p:stCondLst>
                                  <p:childTnLst>
                                    <p:animEffect transition="out" filter="dissolve">
                                      <p:cBhvr>
                                        <p:cTn id="95" dur="500"/>
                                        <p:tgtEl>
                                          <p:spTgt spid="63"/>
                                        </p:tgtEl>
                                      </p:cBhvr>
                                    </p:animEffect>
                                    <p:set>
                                      <p:cBhvr>
                                        <p:cTn id="96" dur="1" fill="hold">
                                          <p:stCondLst>
                                            <p:cond delay="499"/>
                                          </p:stCondLst>
                                        </p:cTn>
                                        <p:tgtEl>
                                          <p:spTgt spid="63"/>
                                        </p:tgtEl>
                                        <p:attrNameLst>
                                          <p:attrName>style.visibility</p:attrName>
                                        </p:attrNameLst>
                                      </p:cBhvr>
                                      <p:to>
                                        <p:strVal val="hidden"/>
                                      </p:to>
                                    </p:set>
                                  </p:childTnLst>
                                </p:cTn>
                              </p:par>
                              <p:par>
                                <p:cTn id="97" presetID="9" presetClass="exit" presetSubtype="0" fill="hold" nodeType="withEffect">
                                  <p:stCondLst>
                                    <p:cond delay="250"/>
                                  </p:stCondLst>
                                  <p:childTnLst>
                                    <p:animEffect transition="out" filter="dissolve">
                                      <p:cBhvr>
                                        <p:cTn id="98" dur="500"/>
                                        <p:tgtEl>
                                          <p:spTgt spid="65"/>
                                        </p:tgtEl>
                                      </p:cBhvr>
                                    </p:animEffect>
                                    <p:set>
                                      <p:cBhvr>
                                        <p:cTn id="99" dur="1" fill="hold">
                                          <p:stCondLst>
                                            <p:cond delay="4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5" grpId="0" animBg="1"/>
      <p:bldP spid="11" grpId="0" animBg="1"/>
      <p:bldP spid="12" grpId="0" animBg="1"/>
      <p:bldP spid="14" grpId="0" animBg="1"/>
      <p:bldP spid="15" grpId="0" animBg="1"/>
      <p:bldP spid="16" grpId="0" animBg="1"/>
      <p:bldP spid="18" grpId="0" animBg="1"/>
      <p:bldP spid="19" grpId="0" animBg="1"/>
      <p:bldP spid="20" grpId="0" animBg="1"/>
      <p:bldP spid="21" grpId="0" animBg="1"/>
      <p:bldP spid="22" grpId="0" animBg="1"/>
      <p:bldP spid="23" grpId="0" animBg="1"/>
    </p:bldLst>
  </p:timing>
</p:sld>
</file>

<file path=ppt/theme/theme1.xml><?xml version="1.0" encoding="utf-8"?>
<a:theme xmlns:a="http://schemas.openxmlformats.org/drawingml/2006/main" name="Defaul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mpletely 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7009</TotalTime>
  <Words>5820</Words>
  <Application>Microsoft Office PowerPoint</Application>
  <PresentationFormat>Widescreen</PresentationFormat>
  <Paragraphs>1159</Paragraphs>
  <Slides>113</Slides>
  <Notes>57</Notes>
  <HiddenSlides>16</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113</vt:i4>
      </vt:variant>
    </vt:vector>
  </HeadingPairs>
  <TitlesOfParts>
    <vt:vector size="124" baseType="lpstr">
      <vt:lpstr>-apple-system</vt:lpstr>
      <vt:lpstr>Arial</vt:lpstr>
      <vt:lpstr>Calibri</vt:lpstr>
      <vt:lpstr>Font Awesome 6 Pro Regular</vt:lpstr>
      <vt:lpstr>Kamerik205 3</vt:lpstr>
      <vt:lpstr>Kamerik205 8</vt:lpstr>
      <vt:lpstr>Segoe UI</vt:lpstr>
      <vt:lpstr>Ubuntu Mono</vt:lpstr>
      <vt:lpstr>Default</vt:lpstr>
      <vt:lpstr>Completely Blank</vt:lpstr>
      <vt:lpstr>Custom Design</vt:lpstr>
      <vt:lpstr>PowerPoint Presentation</vt:lpstr>
      <vt:lpstr>Who is Chad Green</vt:lpstr>
      <vt:lpstr>PowerPoint Presentation</vt:lpstr>
      <vt:lpstr>PowerPoint Presentation</vt:lpstr>
      <vt:lpstr>PowerPoint Presentation</vt:lpstr>
      <vt:lpstr>PowerPoint Presentation</vt:lpstr>
      <vt:lpstr>PowerPoint Presentation</vt:lpstr>
      <vt:lpstr>What are microservices?</vt:lpstr>
      <vt:lpstr>What are microservices?</vt:lpstr>
      <vt:lpstr>What are microservices?</vt:lpstr>
      <vt:lpstr>Advantages of Microservices</vt:lpstr>
      <vt:lpstr>Advantages of Microservices</vt:lpstr>
      <vt:lpstr>Advantages of Microservices</vt:lpstr>
      <vt:lpstr>Advantages of Microservices</vt:lpstr>
      <vt:lpstr>Advantages of Microservices</vt:lpstr>
      <vt:lpstr>Advantages of Microservices</vt:lpstr>
      <vt:lpstr>Advantages of Microservices</vt:lpstr>
      <vt:lpstr>Advantages of Microservices</vt:lpstr>
      <vt:lpstr>Advantages of Microservices</vt:lpstr>
      <vt:lpstr>Advantages of Microservices</vt:lpstr>
      <vt:lpstr>Advantages of Microservices</vt:lpstr>
      <vt:lpstr>REST</vt:lpstr>
      <vt:lpstr>Introduction to REST</vt:lpstr>
      <vt:lpstr>Introduction to REST</vt:lpstr>
      <vt:lpstr>Introduction to REST</vt:lpstr>
      <vt:lpstr>Introduction to REST</vt:lpstr>
      <vt:lpstr>Introduction to REST</vt:lpstr>
      <vt:lpstr>REST Architectural Constraints</vt:lpstr>
      <vt:lpstr>REST Architectural Constraints</vt:lpstr>
      <vt:lpstr>REST Architectural Constraints</vt:lpstr>
      <vt:lpstr>REST Architectural Constraints</vt:lpstr>
      <vt:lpstr>REST Architectural Constraints</vt:lpstr>
      <vt:lpstr>REST Architectural Constraints</vt:lpstr>
      <vt:lpstr>REST Verbs</vt:lpstr>
      <vt:lpstr>REST Verbs</vt:lpstr>
      <vt:lpstr>REST Verbs</vt:lpstr>
      <vt:lpstr>REST Verbs</vt:lpstr>
      <vt:lpstr>REST Verbs</vt:lpstr>
      <vt:lpstr>What is Serverless?</vt:lpstr>
      <vt:lpstr>The evolution of application platforms</vt:lpstr>
      <vt:lpstr>The evolution of application platforms</vt:lpstr>
      <vt:lpstr>The evolution of application platforms</vt:lpstr>
      <vt:lpstr>The evolution of application platforms</vt:lpstr>
      <vt:lpstr>The evolution of application platforms</vt:lpstr>
      <vt:lpstr>The evolution of application platforms</vt:lpstr>
      <vt:lpstr>PowerPoint Presentation</vt:lpstr>
      <vt:lpstr>Serverless Benefits</vt:lpstr>
      <vt:lpstr>Serverless Benefits</vt:lpstr>
      <vt:lpstr>Serverless Benefits</vt:lpstr>
      <vt:lpstr>Serverless Benefits</vt:lpstr>
      <vt:lpstr>Serverless Benefits</vt:lpstr>
      <vt:lpstr>Serverless Benefits</vt:lpstr>
      <vt:lpstr>Serverless Benefits</vt:lpstr>
      <vt:lpstr>Serverless Benefits</vt:lpstr>
      <vt:lpstr>Serverless Benefits</vt:lpstr>
      <vt:lpstr>Serverless Benefits</vt:lpstr>
      <vt:lpstr>Serverless Benefits</vt:lpstr>
      <vt:lpstr>Disadvantages of Serverless</vt:lpstr>
      <vt:lpstr>Disadvantages of Serverless</vt:lpstr>
      <vt:lpstr>Disadvantages of Serverless</vt:lpstr>
      <vt:lpstr>Disadvantages of Severless</vt:lpstr>
      <vt:lpstr>Disadvantages of Serverless</vt:lpstr>
      <vt:lpstr>Disadvantages of Serverless</vt:lpstr>
      <vt:lpstr>Disadvantages of Serverless</vt:lpstr>
      <vt:lpstr>Disadvantages of Serverless</vt:lpstr>
      <vt:lpstr>Disadvantages of Serverless</vt:lpstr>
      <vt:lpstr>Disadvantages of Serverless</vt:lpstr>
      <vt:lpstr>Disadvantages of Serverless</vt:lpstr>
      <vt:lpstr>Serverless vs Containers</vt:lpstr>
      <vt:lpstr>Serverless vs Containers</vt:lpstr>
      <vt:lpstr>Serverless vs Containers</vt:lpstr>
      <vt:lpstr>Serverless vs Containers</vt:lpstr>
      <vt:lpstr>Serverless vs Containers</vt:lpstr>
      <vt:lpstr>Serverless vs Containers</vt:lpstr>
      <vt:lpstr>Serverless vs Container</vt:lpstr>
      <vt:lpstr>Function-as-a-Service (FaaS)</vt:lpstr>
      <vt:lpstr>Function-as-a-Service (FaaS)</vt:lpstr>
      <vt:lpstr>Function-as-a-Service (FaaS)</vt:lpstr>
      <vt:lpstr>Function-as-a-Service (FaaS)</vt:lpstr>
      <vt:lpstr>FaaS Market Landscape</vt:lpstr>
      <vt:lpstr>FaaS Market Landscape</vt:lpstr>
      <vt:lpstr>Azure Functions</vt:lpstr>
      <vt:lpstr>Features of Azure Functions</vt:lpstr>
      <vt:lpstr>Features of Azure Functions</vt:lpstr>
      <vt:lpstr>Features of Azure Functions</vt:lpstr>
      <vt:lpstr>Features of Azure Functions</vt:lpstr>
      <vt:lpstr>Features of Azure Functions</vt:lpstr>
      <vt:lpstr>Features of Azure Functions</vt:lpstr>
      <vt:lpstr>Features of Azure Functions</vt:lpstr>
      <vt:lpstr>Features of Azure Functions</vt:lpstr>
      <vt:lpstr>Features of Azure Functions</vt:lpstr>
      <vt:lpstr>Triggers and Bindings</vt:lpstr>
      <vt:lpstr>C# Process Models</vt:lpstr>
      <vt:lpstr>Code Walkthrough</vt:lpstr>
      <vt:lpstr>PowerPoint Presentation</vt:lpstr>
      <vt:lpstr>PowerPoint Presentation</vt:lpstr>
      <vt:lpstr>PowerPoint Presentation</vt:lpstr>
      <vt:lpstr>PowerPoint Presentation</vt:lpstr>
      <vt:lpstr>PowerPoint Presentation</vt:lpstr>
      <vt:lpstr>PowerPoint Presentation</vt:lpstr>
      <vt:lpstr>Serverless Microservice REST API Demo</vt:lpstr>
      <vt:lpstr>Serverless Microservice REST API Demo</vt:lpstr>
      <vt:lpstr>Serverless Microservice REST API Demo</vt:lpstr>
      <vt:lpstr>Serverless Microservice REST API Demo</vt:lpstr>
      <vt:lpstr>Best Practices</vt:lpstr>
      <vt:lpstr>Best Practices</vt:lpstr>
      <vt:lpstr>Best Practices</vt:lpstr>
      <vt:lpstr>Best Practices</vt:lpstr>
      <vt:lpstr>Best Practices</vt:lpstr>
      <vt:lpstr>Best Practices</vt:lpstr>
      <vt:lpstr>Best Practices</vt:lpstr>
      <vt:lpstr>Best Practices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32</cp:revision>
  <dcterms:created xsi:type="dcterms:W3CDTF">2022-04-17T14:25:04Z</dcterms:created>
  <dcterms:modified xsi:type="dcterms:W3CDTF">2022-11-01T23:34:53Z</dcterms:modified>
</cp:coreProperties>
</file>